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handoutMasterIdLst>
    <p:handoutMasterId r:id="rId42"/>
  </p:handoutMasterIdLst>
  <p:sldIdLst>
    <p:sldId id="303" r:id="rId2"/>
    <p:sldId id="403" r:id="rId3"/>
    <p:sldId id="336" r:id="rId4"/>
    <p:sldId id="439" r:id="rId5"/>
    <p:sldId id="410" r:id="rId6"/>
    <p:sldId id="411" r:id="rId7"/>
    <p:sldId id="412" r:id="rId8"/>
    <p:sldId id="421" r:id="rId9"/>
    <p:sldId id="454" r:id="rId10"/>
    <p:sldId id="455" r:id="rId11"/>
    <p:sldId id="456" r:id="rId12"/>
    <p:sldId id="414" r:id="rId13"/>
    <p:sldId id="440" r:id="rId14"/>
    <p:sldId id="415" r:id="rId15"/>
    <p:sldId id="423" r:id="rId16"/>
    <p:sldId id="422" r:id="rId17"/>
    <p:sldId id="425" r:id="rId18"/>
    <p:sldId id="468" r:id="rId19"/>
    <p:sldId id="417" r:id="rId20"/>
    <p:sldId id="427" r:id="rId21"/>
    <p:sldId id="430" r:id="rId22"/>
    <p:sldId id="431" r:id="rId23"/>
    <p:sldId id="428" r:id="rId24"/>
    <p:sldId id="471" r:id="rId25"/>
    <p:sldId id="419" r:id="rId26"/>
    <p:sldId id="420" r:id="rId27"/>
    <p:sldId id="441" r:id="rId28"/>
    <p:sldId id="433" r:id="rId29"/>
    <p:sldId id="459" r:id="rId30"/>
    <p:sldId id="458" r:id="rId31"/>
    <p:sldId id="465" r:id="rId32"/>
    <p:sldId id="472" r:id="rId33"/>
    <p:sldId id="466" r:id="rId34"/>
    <p:sldId id="443" r:id="rId35"/>
    <p:sldId id="435" r:id="rId36"/>
    <p:sldId id="436" r:id="rId37"/>
    <p:sldId id="445" r:id="rId38"/>
    <p:sldId id="448" r:id="rId39"/>
    <p:sldId id="46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42"/>
    <p:restoredTop sz="56241"/>
  </p:normalViewPr>
  <p:slideViewPr>
    <p:cSldViewPr snapToGrid="0" snapToObjects="1">
      <p:cViewPr>
        <p:scale>
          <a:sx n="60" d="100"/>
          <a:sy n="60" d="100"/>
        </p:scale>
        <p:origin x="2200" y="224"/>
      </p:cViewPr>
      <p:guideLst>
        <p:guide orient="horz" pos="2160"/>
        <p:guide pos="3840"/>
      </p:guideLst>
    </p:cSldViewPr>
  </p:slideViewPr>
  <p:notesTextViewPr>
    <p:cViewPr>
      <p:scale>
        <a:sx n="155" d="100"/>
        <a:sy n="155" d="100"/>
      </p:scale>
      <p:origin x="0" y="0"/>
    </p:cViewPr>
  </p:notesTextViewPr>
  <p:notesViewPr>
    <p:cSldViewPr snapToGrid="0" snapToObjects="1">
      <p:cViewPr varScale="1">
        <p:scale>
          <a:sx n="127" d="100"/>
          <a:sy n="127" d="100"/>
        </p:scale>
        <p:origin x="21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7/13/20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workspace “API R Workshop 2020”</a:t>
            </a:r>
          </a:p>
          <a:p>
            <a:endParaRPr lang="en-US" dirty="0"/>
          </a:p>
          <a:p>
            <a:r>
              <a:rPr lang="en-US" dirty="0"/>
              <a:t>Click “Copy” to create your own version of the core course workspace.</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4279987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for for your version of the project to spin up.  </a:t>
            </a:r>
          </a:p>
          <a:p>
            <a:endParaRPr lang="en-US" dirty="0"/>
          </a:p>
          <a:p>
            <a:r>
              <a:rPr lang="en-US" dirty="0"/>
              <a:t>Your screen will look like this when the work space is finished loading.</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231551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basic RStudio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Console – Where we will enter and execute the code we write in this session.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Environment – Where objects (think variables or containers for storing data) will appear.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Output – Where the output of our visualization occurs.  It also has tabs for us to browse file locations and interact with the help documentation</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871908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type our code at the console and use the enter (return) key to execute.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answer is returned on the following line.</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some coding.</a:t>
            </a:r>
          </a:p>
          <a:p>
            <a:endParaRPr lang="en-US" dirty="0"/>
          </a:p>
          <a:p>
            <a:r>
              <a:rPr lang="en-US" dirty="0"/>
              <a:t>Complete the following exercise.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976202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review our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Order of operations matters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exponents and roots first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multiplication and division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addition and subtraction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will occur before subtraction unless we embed our operation in parentheses.</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830996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help feature in R is very… helpful!  Preceding a function with ? and executing the line will bring up help documentation and will educate us on how to use a function.</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you will need more help than the R help feature provides.</a:t>
            </a:r>
          </a:p>
          <a:p>
            <a:endParaRPr lang="en-US" dirty="0"/>
          </a:p>
          <a:p>
            <a:r>
              <a:rPr lang="en-US" dirty="0"/>
              <a:t>There are many wonderful freely available resources on the internet to assist you.</a:t>
            </a:r>
          </a:p>
          <a:p>
            <a:endParaRPr lang="en-US" dirty="0"/>
          </a:p>
          <a:p>
            <a:r>
              <a:rPr lang="en-US" dirty="0"/>
              <a:t>Chances are others have tackled similar challenges.  A quick internet or forum search can often provide an answer.</a:t>
            </a:r>
          </a:p>
          <a:p>
            <a:endParaRPr lang="en-US" dirty="0"/>
          </a:p>
          <a:p>
            <a:r>
              <a:rPr lang="en-US" dirty="0"/>
              <a:t>The folks at RStudio have developed a number of cheat sheets which are great references.  Many of us keep printed copies of these near our desks for the features and tools we use most.</a:t>
            </a:r>
          </a:p>
          <a:p>
            <a:endParaRPr lang="en-US" dirty="0"/>
          </a:p>
          <a:p>
            <a:r>
              <a:rPr lang="en-US" dirty="0"/>
              <a:t>Also, there are a number of great reference books out there.  One of our favorites is R for Data Science.  It is freely available online and print copies are available also.</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788823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866270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1" baseline="0" dirty="0" err="1"/>
              <a:t>seq</a:t>
            </a:r>
            <a:r>
              <a:rPr lang="en-US" b="1" baseline="0" dirty="0"/>
              <a:t>()</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call our object at the console by typing the object name and pressing enter/return.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You can execute code without assigning it to an object however the output is not stored for future use.  If you want to revisit or reference the output of a particular line of code, assign it to an object using the assignment operator </a:t>
            </a:r>
            <a:r>
              <a:rPr lang="en-US" b="1" baseline="0" dirty="0"/>
              <a:t>&lt;-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46129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create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for another your turn.</a:t>
            </a:r>
          </a:p>
          <a:p>
            <a:endParaRPr lang="en-US" dirty="0"/>
          </a:p>
          <a:p>
            <a:r>
              <a:rPr lang="en-US" dirty="0"/>
              <a:t>Create your own sequence and assign it to an object with the code specified on the slide.</a:t>
            </a:r>
          </a:p>
          <a:p>
            <a:endParaRPr lang="en-US" dirty="0"/>
          </a:p>
          <a:p>
            <a:r>
              <a:rPr lang="en-US" dirty="0"/>
              <a:t>Can you use the </a:t>
            </a:r>
            <a:r>
              <a:rPr lang="en-US" b="1" dirty="0"/>
              <a:t>median()</a:t>
            </a:r>
            <a:r>
              <a:rPr lang="en-US" b="0" dirty="0"/>
              <a:t> function to find the median value in this series of integers?</a:t>
            </a:r>
            <a:endParaRPr lang="en-US" b="1"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806098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collections of functions that extend the capabilities of R.  They are written and published by members of the 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hosted on The Comprehensive R Archive Network [CRAN] at https://</a:t>
            </a:r>
            <a:r>
              <a:rPr lang="en-US" baseline="0" dirty="0" err="1"/>
              <a:t>cran.r-project.org</a:t>
            </a:r>
            <a:r>
              <a:rPr lang="en-US" baseline="0" dirty="0"/>
              <a:t>/.  There are are 10,000 packages in CRAN, wow!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err="1"/>
              <a:t>tidyverse</a:t>
            </a:r>
            <a:r>
              <a:rPr lang="en-US" baseline="0" dirty="0"/>
              <a:t> is an example of a package.  It includes specialized functions for reading data, cleaning, data, performing analysis, and visualizing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will make extensive use of the </a:t>
            </a:r>
            <a:r>
              <a:rPr lang="en-US" baseline="0" dirty="0" err="1"/>
              <a:t>tidyverse</a:t>
            </a:r>
            <a:r>
              <a:rPr lang="en-US" baseline="0" dirty="0"/>
              <a:t> in today’s course and encourage you to use it in your own work.</a:t>
            </a:r>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74560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install packages we use a function called </a:t>
            </a:r>
            <a:r>
              <a:rPr lang="en-US" b="1" baseline="0" dirty="0" err="1"/>
              <a:t>install.packages</a:t>
            </a:r>
            <a:r>
              <a:rPr lang="en-US" b="1" baseline="0" dirty="0"/>
              <a:t>()</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principal argument for this function is the name of the package, in this example ”</a:t>
            </a:r>
            <a:r>
              <a:rPr lang="en-US" b="0" baseline="0" dirty="0" err="1"/>
              <a:t>tidyverse</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No need to install this package!  It is pre-installed for you in RStudio Cloud.  However, if you are using a desktop install of RStudio (now or in the future) you will need to install this package.  Packages are installed one time per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When we want to call functions from the </a:t>
            </a:r>
            <a:r>
              <a:rPr lang="en-US" b="0" baseline="0" dirty="0" err="1"/>
              <a:t>tidyverse</a:t>
            </a:r>
            <a:r>
              <a:rPr lang="en-US" b="0" baseline="0" dirty="0"/>
              <a:t> into our analysis, we need to load the package.  We use the </a:t>
            </a:r>
            <a:r>
              <a:rPr lang="en-US" b="1" baseline="0" dirty="0"/>
              <a:t>library() </a:t>
            </a:r>
            <a:r>
              <a:rPr lang="en-US" b="0" baseline="0" dirty="0"/>
              <a:t>function.  Packages are loaded one time per session.</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758484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Vectors are useful, </a:t>
            </a:r>
            <a:r>
              <a:rPr lang="en-US" dirty="0" err="1"/>
              <a:t>dataframes</a:t>
            </a:r>
            <a:r>
              <a:rPr lang="en-US" dirty="0"/>
              <a:t> are even more useful and most closely represent the data we know and love!</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306448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will use for today’s course is in a file format called CSV. CSV stands</a:t>
            </a:r>
            <a:r>
              <a:rPr lang="en-US" baseline="0" dirty="0"/>
              <a:t> for comma-separated values. </a:t>
            </a:r>
          </a:p>
          <a:p>
            <a:endParaRPr lang="en-US" baseline="0" dirty="0"/>
          </a:p>
          <a:p>
            <a:r>
              <a:rPr lang="en-US" baseline="0" dirty="0"/>
              <a:t>A CSV file is a plain text file, which means you can open it in a text editor and look at it.</a:t>
            </a:r>
          </a:p>
          <a:p>
            <a:endParaRPr lang="en-US" baseline="0" dirty="0"/>
          </a:p>
          <a:p>
            <a:r>
              <a:rPr lang="en-US" baseline="0" dirty="0"/>
              <a:t>Here we have a CSV file with the names, MRNs, and date of birth of three “patients”.</a:t>
            </a:r>
          </a:p>
          <a:p>
            <a:endParaRPr lang="en-US" baseline="0" dirty="0"/>
          </a:p>
          <a:p>
            <a:r>
              <a:rPr lang="en-US" baseline="0" dirty="0"/>
              <a:t>This data structure is called rectangular because it falls into rows and columns, where each row has the same # of columns, and each column has the same # of rows. </a:t>
            </a:r>
          </a:p>
          <a:p>
            <a:endParaRPr lang="en-US" baseline="0" dirty="0"/>
          </a:p>
          <a:p>
            <a:r>
              <a:rPr lang="en-US" baseline="0" dirty="0"/>
              <a:t>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40664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load data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201386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a:t>
            </a:r>
            <a:r>
              <a:rPr lang="en-US" baseline="0" dirty="0"/>
              <a:t> import CSV files using the </a:t>
            </a:r>
            <a:r>
              <a:rPr lang="en-US" b="1" baseline="0" dirty="0" err="1"/>
              <a:t>read_csv</a:t>
            </a:r>
            <a:r>
              <a:rPr lang="en-US" b="1" baseline="0" dirty="0"/>
              <a:t>() </a:t>
            </a:r>
            <a:r>
              <a:rPr lang="en-US" baseline="0" dirty="0"/>
              <a:t>function.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Here is a template for how to use the </a:t>
            </a:r>
            <a:r>
              <a:rPr lang="en-US" baseline="0" dirty="0" err="1"/>
              <a:t>read_csv</a:t>
            </a:r>
            <a:r>
              <a:rPr lang="en-US" baseline="0" dirty="0"/>
              <a:t> function to create a </a:t>
            </a:r>
            <a:r>
              <a:rPr lang="en-US" baseline="0" dirty="0" err="1"/>
              <a:t>dataframe</a:t>
            </a:r>
            <a:r>
              <a:rPr lang="en-US" baseline="0" dirty="0"/>
              <a:t> object from a CSV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422402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again!</a:t>
            </a:r>
          </a:p>
          <a:p>
            <a:endParaRPr lang="en-US" dirty="0"/>
          </a:p>
          <a:p>
            <a:r>
              <a:rPr lang="en-US" dirty="0"/>
              <a:t>Let’s load some data from a CSV file into a </a:t>
            </a:r>
            <a:r>
              <a:rPr lang="en-US" dirty="0" err="1"/>
              <a:t>dataframe</a:t>
            </a:r>
            <a:r>
              <a:rPr lang="en-US" dirty="0"/>
              <a:t> called </a:t>
            </a:r>
            <a:r>
              <a:rPr lang="en-US" dirty="0" err="1"/>
              <a:t>covid_testing</a:t>
            </a:r>
            <a:r>
              <a:rPr lang="en-US" dirty="0"/>
              <a:t> using the </a:t>
            </a:r>
            <a:r>
              <a:rPr lang="en-US" b="1" dirty="0" err="1"/>
              <a:t>read_csv</a:t>
            </a:r>
            <a:r>
              <a:rPr lang="en-US" b="1" dirty="0"/>
              <a:t>()</a:t>
            </a:r>
            <a:r>
              <a:rPr lang="en-US" b="0" dirty="0"/>
              <a:t> function.</a:t>
            </a:r>
          </a:p>
          <a:p>
            <a:endParaRPr lang="en-US" b="0" dirty="0"/>
          </a:p>
          <a:p>
            <a:r>
              <a:rPr lang="en-US" b="0" dirty="0"/>
              <a:t>Don’t forget to load the </a:t>
            </a:r>
            <a:r>
              <a:rPr lang="en-US" b="0" dirty="0" err="1"/>
              <a:t>tidyverse</a:t>
            </a:r>
            <a:r>
              <a:rPr lang="en-US" b="0" dirty="0"/>
              <a:t> with </a:t>
            </a:r>
            <a:r>
              <a:rPr lang="en-US" b="1" dirty="0"/>
              <a:t>library()</a:t>
            </a:r>
            <a:r>
              <a:rPr lang="en-US" b="0" dirty="0"/>
              <a:t> function first if you haven’t loaded it already this session.</a:t>
            </a:r>
            <a:endParaRPr lang="en-US" b="1" dirty="0"/>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950427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good naming conventions pays dividends!</a:t>
            </a:r>
          </a:p>
          <a:p>
            <a:endParaRPr lang="en-US" dirty="0"/>
          </a:p>
          <a:p>
            <a:r>
              <a:rPr lang="en-US" dirty="0"/>
              <a:t>Best practices for naming:</a:t>
            </a:r>
          </a:p>
          <a:p>
            <a:endParaRPr lang="en-US" dirty="0"/>
          </a:p>
          <a:p>
            <a:pPr marL="171450" indent="-171450">
              <a:buFont typeface="Arial" panose="020B0604020202020204" pitchFamily="34" charset="0"/>
              <a:buChar char="•"/>
            </a:pPr>
            <a:r>
              <a:rPr lang="en-US" dirty="0"/>
              <a:t>meaningful</a:t>
            </a:r>
          </a:p>
          <a:p>
            <a:pPr marL="171450" indent="-171450">
              <a:buFont typeface="Arial" panose="020B0604020202020204" pitchFamily="34" charset="0"/>
              <a:buChar char="•"/>
            </a:pPr>
            <a:r>
              <a:rPr lang="en-US" dirty="0"/>
              <a:t>concise</a:t>
            </a:r>
          </a:p>
          <a:p>
            <a:pPr marL="171450" indent="-171450">
              <a:buFont typeface="Arial" panose="020B0604020202020204" pitchFamily="34" charset="0"/>
              <a:buChar char="•"/>
            </a:pPr>
            <a:r>
              <a:rPr lang="en-US" dirty="0"/>
              <a:t>consistent</a:t>
            </a:r>
          </a:p>
          <a:p>
            <a:pPr marL="171450" indent="-171450">
              <a:buFont typeface="Arial" panose="020B0604020202020204" pitchFamily="34" charset="0"/>
              <a:buChar char="•"/>
            </a:pPr>
            <a:r>
              <a:rPr lang="en-US" dirty="0"/>
              <a:t>lower case</a:t>
            </a:r>
          </a:p>
          <a:p>
            <a:pPr marL="171450" indent="-171450">
              <a:buFont typeface="Arial" panose="020B0604020202020204" pitchFamily="34" charset="0"/>
              <a:buChar char="•"/>
            </a:pPr>
            <a:r>
              <a:rPr lang="en-US" dirty="0"/>
              <a:t>underscores between words</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2204269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view the contents of an object, we can single click the name of the object in the environment tab.</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4020504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data frame consists of 17 attributes (columns) and 15,524 observations (rows).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After exploring the data in the </a:t>
            </a:r>
            <a:r>
              <a:rPr lang="en-US" baseline="0" dirty="0" err="1"/>
              <a:t>dataframe</a:t>
            </a:r>
            <a:r>
              <a:rPr lang="en-US" baseline="0" dirty="0"/>
              <a:t> we can close it by selecting the “x” in the tab at the top left of the pane.</a:t>
            </a:r>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474019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Alternatively, you can render a quick looks at your </a:t>
            </a:r>
            <a:r>
              <a:rPr lang="en-US" baseline="0" dirty="0" err="1"/>
              <a:t>dataframe</a:t>
            </a:r>
            <a:r>
              <a:rPr lang="en-US" baseline="0" dirty="0"/>
              <a:t> using the </a:t>
            </a:r>
            <a:r>
              <a:rPr lang="en-US" b="1" baseline="0" dirty="0"/>
              <a:t>head()</a:t>
            </a:r>
            <a:r>
              <a:rPr lang="en-US" baseline="0" dirty="0"/>
              <a:t> function.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arguments for this function are the name of the object, and the number of rows you want to 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requested the first 5 rows of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600684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your turn.</a:t>
            </a:r>
          </a:p>
          <a:p>
            <a:endParaRPr lang="en-US" dirty="0"/>
          </a:p>
          <a:p>
            <a:r>
              <a:rPr lang="en-US" dirty="0"/>
              <a:t>Let’s use our knowledge of the </a:t>
            </a:r>
            <a:r>
              <a:rPr lang="en-US" b="1" dirty="0"/>
              <a:t>head()</a:t>
            </a:r>
            <a:r>
              <a:rPr lang="en-US" dirty="0"/>
              <a:t> function and apply it to the end of the table using the </a:t>
            </a:r>
            <a:r>
              <a:rPr lang="en-US" b="1" dirty="0"/>
              <a:t>tail()</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722519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It’s easy to get confused about which objects you have created and what their contents are when developing at the console.  It’s also easy to accidentally overwrite the contents of an object without realizing it, further muddying the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Within a couple hours of learning to program in R, you may start to get frustrated with the console.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Luckily there is a better way!  And this is what we will explore in the next session.</a:t>
            </a:r>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192709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875589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993610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a statistical programming language.  It is freely available and has been evolving for &gt; 25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popular with statisticians and data analysts.  It’s flexible, extensible, and broadly capable for the import, analysis, and visualization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supports everything from linear regression to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also enables us to conduct reproducible analysis that we can document, iterate, and share with colleagues.  R is great for those looking to graduate from working with spreadsheets.</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419196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base install of R gives us the ability to write and execute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However, many R users choose to leverage an integrated development environment (IDE) for their work in addition to the base install.  An IDE layers over the R programming language and provides a more streamlined way for us to work with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most popular R IDE is RStudio.  This is the IDE we will be using in this course.  RStudio is also a company (the that produces the RStudio IDE).  In this course, when we say RStudio, we are referring to the IDE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RStudio adds many features to the basic R installation including the ability to easily view data, identify syntax (code grammar), and debug our code to fix errors.</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089267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today’s course we plan to leverage RStudio Cloud.  RStudio Cloud is an internet hosted version of RStudio which allowed us to prepare an environment and prepopulate it with data, code, and exercises so you don’t have to spend your energy on those pieces.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you get home, you will likely transition to using a RStudio Desktop which is a locally installed version of RStudio.  We suggested that you install the desktop version ahead of this course so you will be ready to continue to learning R when you walk out of the classroom this afternoon and as a fallback in the event that we experience technical challenges with the cloud deployment.</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939732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a:p>
            <a:r>
              <a:rPr lang="en-US" dirty="0"/>
              <a:t>When you are finished, click the “yes” button in Zoom.  If you get stuck, please use the “raise hand” button in Zoom.</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“Join Space”</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638988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F0ACA7A-BB86-6045-AF62-39498A15E568}"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AEC99A-D4B9-E94E-B8CE-A75A91C8E21C}"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FF89D3-D302-0C4E-8D82-3EE513EDA4F1}"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93BEA1-42B3-F744-8604-8362EB285AF4}"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173CE0-B357-1840-AE72-F1976C567EFC}"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E126EA-1412-A64F-AED8-397C16F5FED1}"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31DD33-B697-2B48-8339-3D6B067EF740}"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20A7BF-A340-4845-870E-6D24A6B545A5}"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FDC43A-EF9C-B64E-8631-60E890585D32}"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ED32E4-3F8B-4241-A222-46FED487F719}"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664DA9-5C1C-8F46-A33D-21E92DEC0AB9}"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B8B66F-D4D2-E54A-9D1B-B080445EEB0C}"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C6CE06-D41F-584C-BC90-98CCC7380D02}"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C5CD4B-31E8-B345-94A2-23D8640F1BCB}"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5BA3ED-69F9-1C4E-9013-07F625CD6D86}"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89B609B-0C2A-FF41-9363-64ED44857462}"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tiff"/><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bit.ly/api-r-cloud"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392" y="4804013"/>
            <a:ext cx="7772400" cy="1766127"/>
          </a:xfrm>
        </p:spPr>
        <p:txBody>
          <a:bodyPr>
            <a:normAutofit/>
          </a:bodyPr>
          <a:lstStyle/>
          <a:p>
            <a:r>
              <a:rPr lang="en-US" b="1" dirty="0"/>
              <a:t>Introduction to R and R Studio</a:t>
            </a:r>
            <a:endParaRPr lang="en-US" dirty="0"/>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Session 1</a:t>
            </a:r>
          </a:p>
          <a:p>
            <a:r>
              <a:rPr lang="en-US" sz="2800" b="1" dirty="0"/>
              <a:t>Joseph Rudolf</a:t>
            </a:r>
          </a:p>
          <a:p>
            <a:r>
              <a:rPr lang="en-US" sz="2800" dirty="0"/>
              <a:t>July 16, 2020</a:t>
            </a:r>
            <a:endParaRPr lang="en-US" sz="2000" dirty="0"/>
          </a:p>
        </p:txBody>
      </p:sp>
      <p:sp>
        <p:nvSpPr>
          <p:cNvPr id="4" name="Slide Number Placeholder 3">
            <a:extLst>
              <a:ext uri="{FF2B5EF4-FFF2-40B4-BE49-F238E27FC236}">
                <a16:creationId xmlns:a16="http://schemas.microsoft.com/office/drawing/2014/main" id="{C29E2299-64EA-A145-80A6-0478B89A990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7C7F70-9B55-1446-83B5-AB200D3198E2}"/>
              </a:ext>
            </a:extLst>
          </p:cNvPr>
          <p:cNvPicPr>
            <a:picLocks noChangeAspect="1"/>
          </p:cNvPicPr>
          <p:nvPr/>
        </p:nvPicPr>
        <p:blipFill>
          <a:blip r:embed="rId3"/>
          <a:stretch>
            <a:fillRect/>
          </a:stretch>
        </p:blipFill>
        <p:spPr>
          <a:xfrm>
            <a:off x="0" y="124764"/>
            <a:ext cx="12192000" cy="6345940"/>
          </a:xfrm>
          <a:prstGeom prst="rect">
            <a:avLst/>
          </a:prstGeom>
        </p:spPr>
      </p:pic>
      <p:cxnSp>
        <p:nvCxnSpPr>
          <p:cNvPr id="3" name="Straight Arrow Connector 2">
            <a:extLst>
              <a:ext uri="{FF2B5EF4-FFF2-40B4-BE49-F238E27FC236}">
                <a16:creationId xmlns:a16="http://schemas.microsoft.com/office/drawing/2014/main" id="{45519B9B-346C-4CB3-8337-85A8E67ED1CD}"/>
              </a:ext>
            </a:extLst>
          </p:cNvPr>
          <p:cNvCxnSpPr>
            <a:cxnSpLocks/>
          </p:cNvCxnSpPr>
          <p:nvPr/>
        </p:nvCxnSpPr>
        <p:spPr>
          <a:xfrm flipV="1">
            <a:off x="6853235" y="1544107"/>
            <a:ext cx="444487" cy="66547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3B9B084-E3C0-E540-9898-B6B08C618DF2}"/>
              </a:ext>
            </a:extLst>
          </p:cNvPr>
          <p:cNvCxnSpPr>
            <a:cxnSpLocks/>
          </p:cNvCxnSpPr>
          <p:nvPr/>
        </p:nvCxnSpPr>
        <p:spPr>
          <a:xfrm flipH="1" flipV="1">
            <a:off x="1670633" y="2039404"/>
            <a:ext cx="288324" cy="7702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50525652-6D6E-474D-9F06-299DF09652F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spTree>
    <p:extLst>
      <p:ext uri="{BB962C8B-B14F-4D97-AF65-F5344CB8AC3E}">
        <p14:creationId xmlns:p14="http://schemas.microsoft.com/office/powerpoint/2010/main" val="1803259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5349E7-96B8-7843-9D9F-0C467A5F1B4A}"/>
              </a:ext>
            </a:extLst>
          </p:cNvPr>
          <p:cNvPicPr>
            <a:picLocks noChangeAspect="1"/>
          </p:cNvPicPr>
          <p:nvPr/>
        </p:nvPicPr>
        <p:blipFill>
          <a:blip r:embed="rId3"/>
          <a:stretch>
            <a:fillRect/>
          </a:stretch>
        </p:blipFill>
        <p:spPr>
          <a:xfrm>
            <a:off x="0" y="107819"/>
            <a:ext cx="12192000" cy="6362885"/>
          </a:xfrm>
          <a:prstGeom prst="rect">
            <a:avLst/>
          </a:prstGeom>
        </p:spPr>
      </p:pic>
      <p:sp>
        <p:nvSpPr>
          <p:cNvPr id="6" name="Slide Number Placeholder 5">
            <a:extLst>
              <a:ext uri="{FF2B5EF4-FFF2-40B4-BE49-F238E27FC236}">
                <a16:creationId xmlns:a16="http://schemas.microsoft.com/office/drawing/2014/main" id="{A6DA4EDC-4A6D-4F45-89DB-A707E9203E62}"/>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Tree>
    <p:extLst>
      <p:ext uri="{BB962C8B-B14F-4D97-AF65-F5344CB8AC3E}">
        <p14:creationId xmlns:p14="http://schemas.microsoft.com/office/powerpoint/2010/main" val="3932669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RStudio Environment </a:t>
            </a:r>
          </a:p>
        </p:txBody>
      </p:sp>
      <p:pic>
        <p:nvPicPr>
          <p:cNvPr id="3" name="Picture 2">
            <a:extLst>
              <a:ext uri="{FF2B5EF4-FFF2-40B4-BE49-F238E27FC236}">
                <a16:creationId xmlns:a16="http://schemas.microsoft.com/office/drawing/2014/main" id="{C33B4ABB-F853-9848-8831-466A005F9E90}"/>
              </a:ext>
            </a:extLst>
          </p:cNvPr>
          <p:cNvPicPr>
            <a:picLocks noChangeAspect="1"/>
          </p:cNvPicPr>
          <p:nvPr/>
        </p:nvPicPr>
        <p:blipFill>
          <a:blip r:embed="rId3"/>
          <a:stretch>
            <a:fillRect/>
          </a:stretch>
        </p:blipFill>
        <p:spPr>
          <a:xfrm>
            <a:off x="697423" y="133932"/>
            <a:ext cx="10744200" cy="6584584"/>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697423" y="697424"/>
            <a:ext cx="5796367" cy="60210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90" y="2648324"/>
            <a:ext cx="4947833" cy="40701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4947833" cy="1894796"/>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697423" y="6095048"/>
            <a:ext cx="2113210" cy="584775"/>
          </a:xfrm>
          <a:prstGeom prst="rect">
            <a:avLst/>
          </a:prstGeom>
          <a:noFill/>
        </p:spPr>
        <p:txBody>
          <a:bodyPr wrap="square" rtlCol="0">
            <a:spAutoFit/>
          </a:bodyPr>
          <a:lstStyle/>
          <a:p>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6510309" y="6133741"/>
            <a:ext cx="2113210" cy="584775"/>
          </a:xfrm>
          <a:prstGeom prst="rect">
            <a:avLst/>
          </a:prstGeom>
          <a:noFill/>
        </p:spPr>
        <p:txBody>
          <a:bodyPr wrap="square" rtlCol="0">
            <a:spAutoFit/>
          </a:bodyPr>
          <a:lstStyle/>
          <a:p>
            <a:r>
              <a:rPr lang="en-US" sz="3200" dirty="0">
                <a:solidFill>
                  <a:schemeClr val="accent6"/>
                </a:solidFill>
              </a:rPr>
              <a:t>OUTPUT</a:t>
            </a:r>
          </a:p>
        </p:txBody>
      </p:sp>
      <p:sp>
        <p:nvSpPr>
          <p:cNvPr id="11" name="TextBox 10">
            <a:extLst>
              <a:ext uri="{FF2B5EF4-FFF2-40B4-BE49-F238E27FC236}">
                <a16:creationId xmlns:a16="http://schemas.microsoft.com/office/drawing/2014/main" id="{352F4912-042A-2046-BF7C-2EDB1C86323E}"/>
              </a:ext>
            </a:extLst>
          </p:cNvPr>
          <p:cNvSpPr txBox="1"/>
          <p:nvPr/>
        </p:nvSpPr>
        <p:spPr>
          <a:xfrm>
            <a:off x="6510308" y="2035497"/>
            <a:ext cx="2775581" cy="584775"/>
          </a:xfrm>
          <a:prstGeom prst="rect">
            <a:avLst/>
          </a:prstGeom>
          <a:noFill/>
        </p:spPr>
        <p:txBody>
          <a:bodyPr wrap="square" rtlCol="0">
            <a:spAutoFit/>
          </a:bodyPr>
          <a:lstStyle/>
          <a:p>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4017732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pic>
        <p:nvPicPr>
          <p:cNvPr id="4" name="Picture 3">
            <a:extLst>
              <a:ext uri="{FF2B5EF4-FFF2-40B4-BE49-F238E27FC236}">
                <a16:creationId xmlns:a16="http://schemas.microsoft.com/office/drawing/2014/main" id="{2C1BBAF0-CC44-4546-A99B-B57119C4D065}"/>
              </a:ext>
            </a:extLst>
          </p:cNvPr>
          <p:cNvPicPr>
            <a:picLocks noChangeAspect="1"/>
          </p:cNvPicPr>
          <p:nvPr/>
        </p:nvPicPr>
        <p:blipFill rotWithShape="1">
          <a:blip r:embed="rId3"/>
          <a:srcRect t="48530"/>
          <a:stretch/>
        </p:blipFill>
        <p:spPr>
          <a:xfrm>
            <a:off x="3698546" y="3132226"/>
            <a:ext cx="2718018" cy="3145603"/>
          </a:xfrm>
          <a:prstGeom prst="rect">
            <a:avLst/>
          </a:prstGeom>
        </p:spPr>
      </p:pic>
      <p:grpSp>
        <p:nvGrpSpPr>
          <p:cNvPr id="9" name="Group 8">
            <a:extLst>
              <a:ext uri="{FF2B5EF4-FFF2-40B4-BE49-F238E27FC236}">
                <a16:creationId xmlns:a16="http://schemas.microsoft.com/office/drawing/2014/main" id="{AD741B97-808F-E94C-AC75-7056F05843D2}"/>
              </a:ext>
            </a:extLst>
          </p:cNvPr>
          <p:cNvGrpSpPr/>
          <p:nvPr/>
        </p:nvGrpSpPr>
        <p:grpSpPr>
          <a:xfrm>
            <a:off x="5857340" y="2689733"/>
            <a:ext cx="2922970" cy="1508105"/>
            <a:chOff x="4422679" y="2566270"/>
            <a:chExt cx="2922970" cy="1508105"/>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566270"/>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enter/return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5971414" y="4464387"/>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5971414" y="4328567"/>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sp>
        <p:nvSpPr>
          <p:cNvPr id="3" name="Slide Number Placeholder 2">
            <a:extLst>
              <a:ext uri="{FF2B5EF4-FFF2-40B4-BE49-F238E27FC236}">
                <a16:creationId xmlns:a16="http://schemas.microsoft.com/office/drawing/2014/main" id="{6942730A-ED86-E145-B2A9-59FBCAE2B419}"/>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Tree>
    <p:extLst>
      <p:ext uri="{BB962C8B-B14F-4D97-AF65-F5344CB8AC3E}">
        <p14:creationId xmlns:p14="http://schemas.microsoft.com/office/powerpoint/2010/main" val="1991138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Place your cursor at the console and click to enter the console.</a:t>
            </a:r>
          </a:p>
          <a:p>
            <a:pPr marL="0" indent="0">
              <a:buNone/>
            </a:pPr>
            <a:endParaRPr lang="en-US" dirty="0"/>
          </a:p>
          <a:p>
            <a:pPr marL="0" indent="0">
              <a:buNone/>
            </a:pPr>
            <a:r>
              <a:rPr lang="en-US" dirty="0"/>
              <a:t>Complete the following calculation:</a:t>
            </a:r>
          </a:p>
          <a:p>
            <a:pPr marL="0" indent="0">
              <a:buNone/>
            </a:pPr>
            <a:r>
              <a:rPr lang="en-US" dirty="0"/>
              <a:t>-For the date 12-29-1974</a:t>
            </a:r>
          </a:p>
          <a:p>
            <a:pPr marL="0" indent="0">
              <a:buNone/>
            </a:pPr>
            <a:r>
              <a:rPr lang="en-US" dirty="0"/>
              <a:t>-Take the four digit year</a:t>
            </a:r>
          </a:p>
          <a:p>
            <a:pPr marL="0" indent="0">
              <a:buNone/>
            </a:pPr>
            <a:r>
              <a:rPr lang="en-US" dirty="0"/>
              <a:t>-Subtract the month then multiply by the day</a:t>
            </a:r>
          </a:p>
        </p:txBody>
      </p:sp>
      <p:sp>
        <p:nvSpPr>
          <p:cNvPr id="2" name="Slide Number Placeholder 1">
            <a:extLst>
              <a:ext uri="{FF2B5EF4-FFF2-40B4-BE49-F238E27FC236}">
                <a16:creationId xmlns:a16="http://schemas.microsoft.com/office/drawing/2014/main" id="{D04D7339-6545-A040-80BC-008E45DB89A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Tree>
    <p:extLst>
      <p:ext uri="{BB962C8B-B14F-4D97-AF65-F5344CB8AC3E}">
        <p14:creationId xmlns:p14="http://schemas.microsoft.com/office/powerpoint/2010/main" val="2492342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you get?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73AD1CAC-46F7-1B40-8B92-EBBD53F595F3}"/>
              </a:ext>
            </a:extLst>
          </p:cNvPr>
          <p:cNvPicPr>
            <a:picLocks noChangeAspect="1"/>
          </p:cNvPicPr>
          <p:nvPr/>
        </p:nvPicPr>
        <p:blipFill rotWithShape="1">
          <a:blip r:embed="rId3"/>
          <a:srcRect t="7600" b="63025"/>
          <a:stretch/>
        </p:blipFill>
        <p:spPr>
          <a:xfrm>
            <a:off x="1510750" y="3156257"/>
            <a:ext cx="3413346" cy="2254469"/>
          </a:xfrm>
          <a:prstGeom prst="rect">
            <a:avLst/>
          </a:prstGeom>
        </p:spPr>
      </p:pic>
      <p:sp>
        <p:nvSpPr>
          <p:cNvPr id="7" name="Content Placeholder 2">
            <a:extLst>
              <a:ext uri="{FF2B5EF4-FFF2-40B4-BE49-F238E27FC236}">
                <a16:creationId xmlns:a16="http://schemas.microsoft.com/office/drawing/2014/main" id="{089AB261-B3A8-1C4E-AC6C-B3BE4D4C16DF}"/>
              </a:ext>
            </a:extLst>
          </p:cNvPr>
          <p:cNvSpPr txBox="1">
            <a:spLocks/>
          </p:cNvSpPr>
          <p:nvPr/>
        </p:nvSpPr>
        <p:spPr>
          <a:xfrm>
            <a:off x="1176527" y="2438400"/>
            <a:ext cx="10032755"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four digit number?  A five digit number?</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Order of operations matters!</a:t>
            </a:r>
            <a:endParaRPr lang="en-US" sz="2800" dirty="0"/>
          </a:p>
        </p:txBody>
      </p:sp>
      <p:sp>
        <p:nvSpPr>
          <p:cNvPr id="4" name="Slide Number Placeholder 3">
            <a:extLst>
              <a:ext uri="{FF2B5EF4-FFF2-40B4-BE49-F238E27FC236}">
                <a16:creationId xmlns:a16="http://schemas.microsoft.com/office/drawing/2014/main" id="{AF02316D-1EEE-E54D-AB23-B2DD8AC9FD4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Tree>
    <p:extLst>
      <p:ext uri="{BB962C8B-B14F-4D97-AF65-F5344CB8AC3E}">
        <p14:creationId xmlns:p14="http://schemas.microsoft.com/office/powerpoint/2010/main" val="2840368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1A523FA-AA65-F347-BAE4-819D09D4D52A}"/>
              </a:ext>
            </a:extLst>
          </p:cNvPr>
          <p:cNvPicPr>
            <a:picLocks noChangeAspect="1"/>
          </p:cNvPicPr>
          <p:nvPr/>
        </p:nvPicPr>
        <p:blipFill>
          <a:blip r:embed="rId3"/>
          <a:stretch>
            <a:fillRect/>
          </a:stretch>
        </p:blipFill>
        <p:spPr>
          <a:xfrm>
            <a:off x="3132001" y="5648629"/>
            <a:ext cx="1475172" cy="861899"/>
          </a:xfrm>
          <a:prstGeom prst="rect">
            <a:avLst/>
          </a:prstGeom>
        </p:spPr>
      </p:pic>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What if I don’t know what a function does?</a:t>
            </a:r>
          </a:p>
          <a:p>
            <a:pPr>
              <a:buFont typeface="Arial" panose="020B0604020202020204" pitchFamily="34" charset="0"/>
              <a:buChar char="•"/>
            </a:pPr>
            <a:endParaRPr lang="en-US" sz="2800" dirty="0"/>
          </a:p>
        </p:txBody>
      </p:sp>
      <p:pic>
        <p:nvPicPr>
          <p:cNvPr id="6" name="Picture 5">
            <a:extLst>
              <a:ext uri="{FF2B5EF4-FFF2-40B4-BE49-F238E27FC236}">
                <a16:creationId xmlns:a16="http://schemas.microsoft.com/office/drawing/2014/main" id="{9DFD13EC-42AF-6E44-80C8-D15672714AB4}"/>
              </a:ext>
            </a:extLst>
          </p:cNvPr>
          <p:cNvPicPr>
            <a:picLocks noChangeAspect="1"/>
          </p:cNvPicPr>
          <p:nvPr/>
        </p:nvPicPr>
        <p:blipFill>
          <a:blip r:embed="rId4"/>
          <a:stretch>
            <a:fillRect/>
          </a:stretch>
        </p:blipFill>
        <p:spPr>
          <a:xfrm>
            <a:off x="3132002" y="3533703"/>
            <a:ext cx="1475171" cy="989232"/>
          </a:xfrm>
          <a:prstGeom prst="rect">
            <a:avLst/>
          </a:prstGeom>
        </p:spPr>
      </p:pic>
      <p:grpSp>
        <p:nvGrpSpPr>
          <p:cNvPr id="4" name="Group 3">
            <a:extLst>
              <a:ext uri="{FF2B5EF4-FFF2-40B4-BE49-F238E27FC236}">
                <a16:creationId xmlns:a16="http://schemas.microsoft.com/office/drawing/2014/main" id="{A341BB2D-7B53-C74D-9294-414BBA13ED3C}"/>
              </a:ext>
            </a:extLst>
          </p:cNvPr>
          <p:cNvGrpSpPr/>
          <p:nvPr/>
        </p:nvGrpSpPr>
        <p:grpSpPr>
          <a:xfrm>
            <a:off x="7711692" y="3941379"/>
            <a:ext cx="3489708" cy="2569149"/>
            <a:chOff x="7711692" y="3941379"/>
            <a:chExt cx="3489708" cy="2569149"/>
          </a:xfrm>
        </p:grpSpPr>
        <p:sp>
          <p:nvSpPr>
            <p:cNvPr id="8" name="Rounded Rectangular Callout 7">
              <a:extLst>
                <a:ext uri="{FF2B5EF4-FFF2-40B4-BE49-F238E27FC236}">
                  <a16:creationId xmlns:a16="http://schemas.microsoft.com/office/drawing/2014/main" id="{491BEBB1-B516-D641-A75F-7F6CA128830F}"/>
                </a:ext>
              </a:extLst>
            </p:cNvPr>
            <p:cNvSpPr/>
            <p:nvPr/>
          </p:nvSpPr>
          <p:spPr>
            <a:xfrm>
              <a:off x="7711692" y="3941379"/>
              <a:ext cx="3489708" cy="2569149"/>
            </a:xfrm>
            <a:prstGeom prst="wedgeRoundRectCallout">
              <a:avLst>
                <a:gd name="adj1" fmla="val -148078"/>
                <a:gd name="adj2" fmla="val 3311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2A13D73-9D90-0744-A96A-59706534A30E}"/>
                </a:ext>
              </a:extLst>
            </p:cNvPr>
            <p:cNvPicPr>
              <a:picLocks noChangeAspect="1"/>
            </p:cNvPicPr>
            <p:nvPr/>
          </p:nvPicPr>
          <p:blipFill>
            <a:blip r:embed="rId5"/>
            <a:stretch>
              <a:fillRect/>
            </a:stretch>
          </p:blipFill>
          <p:spPr>
            <a:xfrm>
              <a:off x="8094471" y="4117785"/>
              <a:ext cx="2649729" cy="2191576"/>
            </a:xfrm>
            <a:prstGeom prst="rect">
              <a:avLst/>
            </a:prstGeom>
          </p:spPr>
        </p:pic>
      </p:grpSp>
      <p:grpSp>
        <p:nvGrpSpPr>
          <p:cNvPr id="9" name="Group 8">
            <a:extLst>
              <a:ext uri="{FF2B5EF4-FFF2-40B4-BE49-F238E27FC236}">
                <a16:creationId xmlns:a16="http://schemas.microsoft.com/office/drawing/2014/main" id="{35C887FB-8F35-DC44-95CD-5059EB25E786}"/>
              </a:ext>
            </a:extLst>
          </p:cNvPr>
          <p:cNvGrpSpPr/>
          <p:nvPr/>
        </p:nvGrpSpPr>
        <p:grpSpPr>
          <a:xfrm>
            <a:off x="6632452" y="3015287"/>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32453" y="1414853"/>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277681" y="1414850"/>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3" name="Slide Number Placeholder 2">
            <a:extLst>
              <a:ext uri="{FF2B5EF4-FFF2-40B4-BE49-F238E27FC236}">
                <a16:creationId xmlns:a16="http://schemas.microsoft.com/office/drawing/2014/main" id="{CFC2DA18-B510-5949-BE1F-1DE36D6501B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17</a:t>
            </a:fld>
            <a:endParaRPr lang="en-US">
              <a:solidFill>
                <a:prstClr val="black">
                  <a:lumMod val="95000"/>
                  <a:lumOff val="5000"/>
                </a:prstClr>
              </a:solidFill>
            </a:endParaRPr>
          </a:p>
        </p:txBody>
      </p:sp>
    </p:spTree>
    <p:extLst>
      <p:ext uri="{BB962C8B-B14F-4D97-AF65-F5344CB8AC3E}">
        <p14:creationId xmlns:p14="http://schemas.microsoft.com/office/powerpoint/2010/main" val="3974756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23DC-810C-BC46-B29A-40841D731096}"/>
              </a:ext>
            </a:extLst>
          </p:cNvPr>
          <p:cNvSpPr>
            <a:spLocks noGrp="1"/>
          </p:cNvSpPr>
          <p:nvPr>
            <p:ph type="title"/>
          </p:nvPr>
        </p:nvSpPr>
        <p:spPr/>
        <p:txBody>
          <a:bodyPr/>
          <a:lstStyle/>
          <a:p>
            <a:r>
              <a:rPr lang="en-US" dirty="0"/>
              <a:t>When you need more help</a:t>
            </a:r>
          </a:p>
        </p:txBody>
      </p:sp>
      <p:sp>
        <p:nvSpPr>
          <p:cNvPr id="4" name="Content Placeholder 2">
            <a:extLst>
              <a:ext uri="{FF2B5EF4-FFF2-40B4-BE49-F238E27FC236}">
                <a16:creationId xmlns:a16="http://schemas.microsoft.com/office/drawing/2014/main" id="{BE4A0995-790B-BA40-A9F1-AAFDA43FBB49}"/>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6" name="Content Placeholder 2">
            <a:extLst>
              <a:ext uri="{FF2B5EF4-FFF2-40B4-BE49-F238E27FC236}">
                <a16:creationId xmlns:a16="http://schemas.microsoft.com/office/drawing/2014/main" id="{C20FD25A-BC5D-3A46-A500-900AC74F13F2}"/>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Internet (Stack Overflow: https://</a:t>
            </a:r>
            <a:r>
              <a:rPr lang="en-US" sz="3200" dirty="0" err="1"/>
              <a:t>stackoverflow.com</a:t>
            </a:r>
            <a:r>
              <a:rPr lang="en-US" sz="3200" dirty="0"/>
              <a:t>/)</a:t>
            </a:r>
          </a:p>
          <a:p>
            <a:pPr>
              <a:buFont typeface="Arial" panose="020B0604020202020204" pitchFamily="34" charset="0"/>
              <a:buChar char="•"/>
            </a:pPr>
            <a:endParaRPr lang="en-US" sz="3200" dirty="0"/>
          </a:p>
          <a:p>
            <a:pPr>
              <a:buFont typeface="Arial" panose="020B0604020202020204" pitchFamily="34" charset="0"/>
              <a:buChar char="•"/>
            </a:pPr>
            <a:r>
              <a:rPr lang="en-US" sz="3200" dirty="0"/>
              <a:t>Work Aids (RStudio Cheat Sheets:  https://</a:t>
            </a:r>
            <a:r>
              <a:rPr lang="en-US" sz="3200" dirty="0" err="1"/>
              <a:t>www.rstudio.com</a:t>
            </a:r>
            <a:r>
              <a:rPr lang="en-US" sz="3200" dirty="0"/>
              <a:t>/resources/</a:t>
            </a:r>
            <a:r>
              <a:rPr lang="en-US" sz="3200" dirty="0" err="1"/>
              <a:t>cheatsheets</a:t>
            </a:r>
            <a:r>
              <a:rPr lang="en-US" sz="3200" dirty="0"/>
              <a:t>/)</a:t>
            </a:r>
          </a:p>
          <a:p>
            <a:pPr>
              <a:buFont typeface="Arial" panose="020B0604020202020204" pitchFamily="34" charset="0"/>
              <a:buChar char="•"/>
            </a:pPr>
            <a:endParaRPr lang="en-US" sz="3200" dirty="0"/>
          </a:p>
          <a:p>
            <a:pPr>
              <a:buFont typeface="Arial" panose="020B0604020202020204" pitchFamily="34" charset="0"/>
              <a:buChar char="•"/>
            </a:pPr>
            <a:r>
              <a:rPr lang="en-US" sz="3200" dirty="0"/>
              <a:t>A Good Book (R for Data Science: http://r4ds.had.co.nz/)</a:t>
            </a:r>
          </a:p>
          <a:p>
            <a:pPr>
              <a:buFont typeface="Arial" panose="020B0604020202020204" pitchFamily="34" charset="0"/>
              <a:buChar char="•"/>
            </a:pPr>
            <a:endParaRPr lang="en-US" sz="2800" dirty="0"/>
          </a:p>
        </p:txBody>
      </p:sp>
      <p:sp>
        <p:nvSpPr>
          <p:cNvPr id="3" name="Slide Number Placeholder 2">
            <a:extLst>
              <a:ext uri="{FF2B5EF4-FFF2-40B4-BE49-F238E27FC236}">
                <a16:creationId xmlns:a16="http://schemas.microsoft.com/office/drawing/2014/main" id="{DFFCBDF8-9B3E-3A43-9A76-8CAB397CE46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18</a:t>
            </a:fld>
            <a:endParaRPr lang="en-US">
              <a:solidFill>
                <a:prstClr val="black">
                  <a:lumMod val="95000"/>
                  <a:lumOff val="5000"/>
                </a:prstClr>
              </a:solidFill>
            </a:endParaRPr>
          </a:p>
        </p:txBody>
      </p:sp>
    </p:spTree>
    <p:extLst>
      <p:ext uri="{BB962C8B-B14F-4D97-AF65-F5344CB8AC3E}">
        <p14:creationId xmlns:p14="http://schemas.microsoft.com/office/powerpoint/2010/main" val="3635807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endParaRPr lang="en-US" sz="3200" dirty="0"/>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0BC2844B-357F-A24E-9B84-C2623E24DE07}"/>
              </a:ext>
            </a:extLst>
          </p:cNvPr>
          <p:cNvPicPr>
            <a:picLocks noChangeAspect="1"/>
          </p:cNvPicPr>
          <p:nvPr/>
        </p:nvPicPr>
        <p:blipFill rotWithShape="1">
          <a:blip r:embed="rId3"/>
          <a:srcRect b="83710"/>
          <a:stretch/>
        </p:blipFill>
        <p:spPr>
          <a:xfrm>
            <a:off x="1403490" y="5074805"/>
            <a:ext cx="9569310" cy="1035268"/>
          </a:xfrm>
          <a:prstGeom prst="rect">
            <a:avLst/>
          </a:prstGeom>
        </p:spPr>
      </p:pic>
      <p:sp>
        <p:nvSpPr>
          <p:cNvPr id="4" name="Slide Number Placeholder 3">
            <a:extLst>
              <a:ext uri="{FF2B5EF4-FFF2-40B4-BE49-F238E27FC236}">
                <a16:creationId xmlns:a16="http://schemas.microsoft.com/office/drawing/2014/main" id="{E0373A17-773C-CD48-BEFB-5350F15CE9A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19</a:t>
            </a:fld>
            <a:endParaRPr lang="en-US">
              <a:solidFill>
                <a:prstClr val="black">
                  <a:lumMod val="95000"/>
                  <a:lumOff val="5000"/>
                </a:prstClr>
              </a:solidFill>
            </a:endParaRPr>
          </a:p>
        </p:txBody>
      </p:sp>
    </p:spTree>
    <p:extLst>
      <p:ext uri="{BB962C8B-B14F-4D97-AF65-F5344CB8AC3E}">
        <p14:creationId xmlns:p14="http://schemas.microsoft.com/office/powerpoint/2010/main" val="1963900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8219E18-A971-1A46-A901-4B19B43BCA29}"/>
              </a:ext>
            </a:extLst>
          </p:cNvPr>
          <p:cNvGraphicFramePr>
            <a:graphicFrameLocks noGrp="1"/>
          </p:cNvGraphicFramePr>
          <p:nvPr/>
        </p:nvGraphicFramePr>
        <p:xfrm>
          <a:off x="1116794" y="842453"/>
          <a:ext cx="10647115" cy="5584030"/>
        </p:xfrm>
        <a:graphic>
          <a:graphicData uri="http://schemas.openxmlformats.org/drawingml/2006/table">
            <a:tbl>
              <a:tblPr/>
              <a:tblGrid>
                <a:gridCol w="2129419">
                  <a:extLst>
                    <a:ext uri="{9D8B030D-6E8A-4147-A177-3AD203B41FA5}">
                      <a16:colId xmlns:a16="http://schemas.microsoft.com/office/drawing/2014/main" val="3165365227"/>
                    </a:ext>
                  </a:extLst>
                </a:gridCol>
                <a:gridCol w="4258848">
                  <a:extLst>
                    <a:ext uri="{9D8B030D-6E8A-4147-A177-3AD203B41FA5}">
                      <a16:colId xmlns:a16="http://schemas.microsoft.com/office/drawing/2014/main" val="3978612482"/>
                    </a:ext>
                  </a:extLst>
                </a:gridCol>
                <a:gridCol w="4258848">
                  <a:extLst>
                    <a:ext uri="{9D8B030D-6E8A-4147-A177-3AD203B41FA5}">
                      <a16:colId xmlns:a16="http://schemas.microsoft.com/office/drawing/2014/main" val="974137365"/>
                    </a:ext>
                  </a:extLst>
                </a:gridCol>
              </a:tblGrid>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July 16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Session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Instructor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827253">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- 1:30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1:30 pm - 2:15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Introduction to R and </a:t>
                      </a:r>
                      <a:r>
                        <a:rPr lang="en-US" sz="1400" b="0" i="0" u="none" strike="noStrike" kern="1200" dirty="0" err="1">
                          <a:solidFill>
                            <a:srgbClr val="212121"/>
                          </a:solidFill>
                          <a:effectLst/>
                          <a:latin typeface="Arial" panose="020B0604020202020204" pitchFamily="34" charset="0"/>
                          <a:ea typeface="+mn-ea"/>
                          <a:cs typeface="+mn-cs"/>
                        </a:rPr>
                        <a:t>RStudio</a:t>
                      </a:r>
                      <a:r>
                        <a:rPr lang="en-US" sz="14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2:30 pm - 3:15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Reproducible Reporting</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Patrick Mathias</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3:30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Visualization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Stephan Kadauke</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594661">
                <a:tc>
                  <a:txBody>
                    <a:bodyPr/>
                    <a:lstStyle/>
                    <a:p>
                      <a:pPr rtl="0" fontAlgn="t">
                        <a:spcBef>
                          <a:spcPts val="0"/>
                        </a:spcBef>
                        <a:spcAft>
                          <a:spcPts val="1500"/>
                        </a:spcAft>
                      </a:pPr>
                      <a:r>
                        <a:rPr lang="en-US" sz="1400" b="0" i="0" u="none" strike="noStrike">
                          <a:solidFill>
                            <a:srgbClr val="000000"/>
                          </a:solidFill>
                          <a:effectLst/>
                          <a:latin typeface="Arial" panose="020B0604020202020204" pitchFamily="34" charset="0"/>
                        </a:rPr>
                        <a:t>July 17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- 2:30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Transformation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Amrom Obstfeld</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2:45 pm - 4:15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Statistical Analysis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Dan Herman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4:30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Advanced Reporting</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Patrick Mathias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Slide Number Placeholder 1">
            <a:extLst>
              <a:ext uri="{FF2B5EF4-FFF2-40B4-BE49-F238E27FC236}">
                <a16:creationId xmlns:a16="http://schemas.microsoft.com/office/drawing/2014/main" id="{56AD5395-FEF7-3545-9398-978AACD40F7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a:t>
            </a:fld>
            <a:endParaRPr lang="en-US">
              <a:solidFill>
                <a:prstClr val="black">
                  <a:lumMod val="95000"/>
                  <a:lumOff val="5000"/>
                </a:prstClr>
              </a:solidFill>
            </a:endParaRPr>
          </a:p>
        </p:txBody>
      </p:sp>
      <p:sp>
        <p:nvSpPr>
          <p:cNvPr id="5" name="Rectangle 4">
            <a:extLst>
              <a:ext uri="{FF2B5EF4-FFF2-40B4-BE49-F238E27FC236}">
                <a16:creationId xmlns:a16="http://schemas.microsoft.com/office/drawing/2014/main" id="{58A727A9-6F4B-2B42-91D9-12752C01AA8D}"/>
              </a:ext>
            </a:extLst>
          </p:cNvPr>
          <p:cNvSpPr/>
          <p:nvPr/>
        </p:nvSpPr>
        <p:spPr>
          <a:xfrm>
            <a:off x="1116794" y="2252133"/>
            <a:ext cx="10647115" cy="611312"/>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805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container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
        <p:nvSpPr>
          <p:cNvPr id="3" name="Slide Number Placeholder 2">
            <a:extLst>
              <a:ext uri="{FF2B5EF4-FFF2-40B4-BE49-F238E27FC236}">
                <a16:creationId xmlns:a16="http://schemas.microsoft.com/office/drawing/2014/main" id="{A0FF5C92-27D8-C544-8C96-A891A927294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20</a:t>
            </a:fld>
            <a:endParaRPr lang="en-US">
              <a:solidFill>
                <a:prstClr val="black">
                  <a:lumMod val="95000"/>
                  <a:lumOff val="5000"/>
                </a:prstClr>
              </a:solidFill>
            </a:endParaRPr>
          </a:p>
        </p:txBody>
      </p:sp>
    </p:spTree>
    <p:extLst>
      <p:ext uri="{BB962C8B-B14F-4D97-AF65-F5344CB8AC3E}">
        <p14:creationId xmlns:p14="http://schemas.microsoft.com/office/powerpoint/2010/main" val="1737168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7200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Entering the object name at the console allows us to output the contents of an object.</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659932CC-B9AB-FF41-BEB4-79F0DEC03282}"/>
              </a:ext>
            </a:extLst>
          </p:cNvPr>
          <p:cNvPicPr>
            <a:picLocks noChangeAspect="1"/>
          </p:cNvPicPr>
          <p:nvPr/>
        </p:nvPicPr>
        <p:blipFill rotWithShape="1">
          <a:blip r:embed="rId3"/>
          <a:srcRect t="24824" b="59548"/>
          <a:stretch/>
        </p:blipFill>
        <p:spPr>
          <a:xfrm>
            <a:off x="1623218" y="3801067"/>
            <a:ext cx="9569310" cy="993226"/>
          </a:xfrm>
          <a:prstGeom prst="rect">
            <a:avLst/>
          </a:prstGeom>
        </p:spPr>
      </p:pic>
      <p:sp>
        <p:nvSpPr>
          <p:cNvPr id="3" name="Slide Number Placeholder 2">
            <a:extLst>
              <a:ext uri="{FF2B5EF4-FFF2-40B4-BE49-F238E27FC236}">
                <a16:creationId xmlns:a16="http://schemas.microsoft.com/office/drawing/2014/main" id="{40C556F1-FA55-174F-B074-06FDA314BF0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21</a:t>
            </a:fld>
            <a:endParaRPr lang="en-US">
              <a:solidFill>
                <a:prstClr val="black">
                  <a:lumMod val="95000"/>
                  <a:lumOff val="5000"/>
                </a:prstClr>
              </a:solidFill>
            </a:endParaRPr>
          </a:p>
        </p:txBody>
      </p:sp>
    </p:spTree>
    <p:extLst>
      <p:ext uri="{BB962C8B-B14F-4D97-AF65-F5344CB8AC3E}">
        <p14:creationId xmlns:p14="http://schemas.microsoft.com/office/powerpoint/2010/main" val="460377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
        <p:nvSpPr>
          <p:cNvPr id="3" name="Slide Number Placeholder 2">
            <a:extLst>
              <a:ext uri="{FF2B5EF4-FFF2-40B4-BE49-F238E27FC236}">
                <a16:creationId xmlns:a16="http://schemas.microsoft.com/office/drawing/2014/main" id="{356D7725-B6EC-0547-9BFD-21BDA0BD174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22</a:t>
            </a:fld>
            <a:endParaRPr lang="en-US">
              <a:solidFill>
                <a:prstClr val="black">
                  <a:lumMod val="95000"/>
                  <a:lumOff val="5000"/>
                </a:prstClr>
              </a:solidFill>
            </a:endParaRPr>
          </a:p>
        </p:txBody>
      </p:sp>
    </p:spTree>
    <p:extLst>
      <p:ext uri="{BB962C8B-B14F-4D97-AF65-F5344CB8AC3E}">
        <p14:creationId xmlns:p14="http://schemas.microsoft.com/office/powerpoint/2010/main" val="172005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848A2538-BA41-7644-A9C3-F0BAECD94510}"/>
              </a:ext>
            </a:extLst>
          </p:cNvPr>
          <p:cNvPicPr>
            <a:picLocks noChangeAspect="1"/>
          </p:cNvPicPr>
          <p:nvPr/>
        </p:nvPicPr>
        <p:blipFill rotWithShape="1">
          <a:blip r:embed="rId3"/>
          <a:srcRect b="37775"/>
          <a:stretch/>
        </p:blipFill>
        <p:spPr>
          <a:xfrm>
            <a:off x="1814566" y="3979377"/>
            <a:ext cx="3876785" cy="2329983"/>
          </a:xfrm>
          <a:prstGeom prst="rect">
            <a:avLst/>
          </a:prstGeom>
        </p:spPr>
      </p:pic>
      <p:sp>
        <p:nvSpPr>
          <p:cNvPr id="3" name="Slide Number Placeholder 2">
            <a:extLst>
              <a:ext uri="{FF2B5EF4-FFF2-40B4-BE49-F238E27FC236}">
                <a16:creationId xmlns:a16="http://schemas.microsoft.com/office/drawing/2014/main" id="{D28D6833-12EE-E944-8699-9721DA2B290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23</a:t>
            </a:fld>
            <a:endParaRPr lang="en-US">
              <a:solidFill>
                <a:prstClr val="black">
                  <a:lumMod val="95000"/>
                  <a:lumOff val="5000"/>
                </a:prstClr>
              </a:solidFill>
            </a:endParaRPr>
          </a:p>
        </p:txBody>
      </p:sp>
    </p:spTree>
    <p:extLst>
      <p:ext uri="{BB962C8B-B14F-4D97-AF65-F5344CB8AC3E}">
        <p14:creationId xmlns:p14="http://schemas.microsoft.com/office/powerpoint/2010/main" val="1506857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2</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254000" y="1693333"/>
            <a:ext cx="11734800" cy="4275205"/>
          </a:xfrm>
        </p:spPr>
        <p:txBody>
          <a:bodyPr>
            <a:normAutofit fontScale="62500" lnSpcReduction="20000"/>
          </a:bodyPr>
          <a:lstStyle/>
          <a:p>
            <a:pPr marL="0" indent="0">
              <a:buNone/>
            </a:pPr>
            <a:r>
              <a:rPr lang="en-US" dirty="0"/>
              <a:t>Generate a sequence, store it to an object, and ply your object</a:t>
            </a:r>
          </a:p>
          <a:p>
            <a:pPr marL="0" indent="0">
              <a:buNone/>
            </a:pPr>
            <a:endParaRPr lang="en-US" dirty="0"/>
          </a:p>
          <a:p>
            <a:pPr marL="0" indent="0">
              <a:buNone/>
            </a:pPr>
            <a:r>
              <a:rPr lang="en-US" dirty="0"/>
              <a:t>Type the following code to create a sequence from 0 to 500 in increments of 25 called sequence_of_25s:</a:t>
            </a:r>
          </a:p>
          <a:p>
            <a:pPr marL="0" indent="0">
              <a:buNone/>
            </a:pPr>
            <a:endParaRPr lang="en-US" dirty="0">
              <a:solidFill>
                <a:srgbClr val="0070C0"/>
              </a:solidFill>
              <a:latin typeface="Monaco" pitchFamily="2" charset="77"/>
            </a:endParaRPr>
          </a:p>
          <a:p>
            <a:pPr marL="0" indent="0" algn="ctr">
              <a:buNone/>
            </a:pPr>
            <a:r>
              <a:rPr lang="en-US" dirty="0">
                <a:solidFill>
                  <a:srgbClr val="0070C0"/>
                </a:solidFill>
                <a:latin typeface="Monaco" pitchFamily="2" charset="77"/>
              </a:rPr>
              <a:t>sequence_of_25s &lt;- seq(from=0, to=500, by=25)</a:t>
            </a:r>
          </a:p>
          <a:p>
            <a:pPr marL="0" indent="0">
              <a:buNone/>
            </a:pPr>
            <a:endParaRPr lang="en-US" dirty="0"/>
          </a:p>
          <a:p>
            <a:pPr marL="0" indent="0">
              <a:buNone/>
            </a:pPr>
            <a:r>
              <a:rPr lang="en-US" dirty="0"/>
              <a:t>Calculate the median value of this series using the </a:t>
            </a:r>
            <a:r>
              <a:rPr lang="en-US" dirty="0">
                <a:solidFill>
                  <a:srgbClr val="0070C0"/>
                </a:solidFill>
                <a:latin typeface="Monaco" pitchFamily="2" charset="77"/>
              </a:rPr>
              <a:t>median()</a:t>
            </a:r>
            <a:r>
              <a:rPr lang="en-US" dirty="0"/>
              <a:t> function</a:t>
            </a:r>
          </a:p>
          <a:p>
            <a:pPr marL="0" indent="0">
              <a:buNone/>
            </a:pPr>
            <a:endParaRPr lang="en-US" dirty="0"/>
          </a:p>
        </p:txBody>
      </p:sp>
      <p:sp>
        <p:nvSpPr>
          <p:cNvPr id="2" name="Slide Number Placeholder 1">
            <a:extLst>
              <a:ext uri="{FF2B5EF4-FFF2-40B4-BE49-F238E27FC236}">
                <a16:creationId xmlns:a16="http://schemas.microsoft.com/office/drawing/2014/main" id="{1412FA66-5255-3342-B575-0394238912A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24</a:t>
            </a:fld>
            <a:endParaRPr lang="en-US">
              <a:solidFill>
                <a:prstClr val="black">
                  <a:lumMod val="95000"/>
                  <a:lumOff val="5000"/>
                </a:prstClr>
              </a:solidFill>
            </a:endParaRPr>
          </a:p>
        </p:txBody>
      </p:sp>
    </p:spTree>
    <p:extLst>
      <p:ext uri="{BB962C8B-B14F-4D97-AF65-F5344CB8AC3E}">
        <p14:creationId xmlns:p14="http://schemas.microsoft.com/office/powerpoint/2010/main" val="2384464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67604081-3437-704B-84CC-50A9724D11C3}"/>
              </a:ext>
            </a:extLst>
          </p:cNvPr>
          <p:cNvSpPr txBox="1">
            <a:spLocks/>
          </p:cNvSpPr>
          <p:nvPr/>
        </p:nvSpPr>
        <p:spPr>
          <a:xfrm>
            <a:off x="1176528" y="2438400"/>
            <a:ext cx="9948672" cy="402336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package is a collection of functions.  </a:t>
            </a:r>
          </a:p>
          <a:p>
            <a:pPr>
              <a:buFont typeface="Arial" panose="020B0604020202020204" pitchFamily="34" charset="0"/>
              <a:buChar char="•"/>
            </a:pPr>
            <a:endParaRPr lang="en-US" sz="3200" dirty="0"/>
          </a:p>
          <a:p>
            <a:pPr>
              <a:buFont typeface="Arial" panose="020B0604020202020204" pitchFamily="34" charset="0"/>
              <a:buChar char="•"/>
            </a:pPr>
            <a:r>
              <a:rPr lang="en-US" sz="3200" dirty="0"/>
              <a:t>Packages extend the capabilities of the base R programming language.</a:t>
            </a:r>
          </a:p>
          <a:p>
            <a:pPr>
              <a:buFont typeface="Arial" panose="020B0604020202020204" pitchFamily="34" charset="0"/>
              <a:buChar char="•"/>
            </a:pPr>
            <a:endParaRPr lang="en-US" sz="3200" dirty="0"/>
          </a:p>
          <a:p>
            <a:pPr>
              <a:buFont typeface="Arial" panose="020B0604020202020204" pitchFamily="34" charset="0"/>
              <a:buChar char="•"/>
            </a:pPr>
            <a:r>
              <a:rPr lang="en-US" sz="3200" dirty="0"/>
              <a:t>The </a:t>
            </a:r>
            <a:r>
              <a:rPr lang="en-US" sz="3200" b="1" dirty="0" err="1"/>
              <a:t>tidyverse</a:t>
            </a:r>
            <a:r>
              <a:rPr lang="en-US" sz="3200" dirty="0"/>
              <a:t> includes functions for reading data into the R environment, cleaning and manipulating data, and plotting our results.</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3"/>
          <a:stretch>
            <a:fillRect/>
          </a:stretch>
        </p:blipFill>
        <p:spPr>
          <a:xfrm>
            <a:off x="9392726" y="1891029"/>
            <a:ext cx="2406651" cy="2406651"/>
          </a:xfrm>
          <a:prstGeom prst="rect">
            <a:avLst/>
          </a:prstGeom>
        </p:spPr>
      </p:pic>
      <p:sp>
        <p:nvSpPr>
          <p:cNvPr id="3" name="Slide Number Placeholder 2">
            <a:extLst>
              <a:ext uri="{FF2B5EF4-FFF2-40B4-BE49-F238E27FC236}">
                <a16:creationId xmlns:a16="http://schemas.microsoft.com/office/drawing/2014/main" id="{AD1A6395-7143-E347-992D-7BFA891F4B7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25</a:t>
            </a:fld>
            <a:endParaRPr lang="en-US">
              <a:solidFill>
                <a:prstClr val="black">
                  <a:lumMod val="95000"/>
                  <a:lumOff val="5000"/>
                </a:prstClr>
              </a:solidFill>
            </a:endParaRPr>
          </a:p>
        </p:txBody>
      </p:sp>
    </p:spTree>
    <p:extLst>
      <p:ext uri="{BB962C8B-B14F-4D97-AF65-F5344CB8AC3E}">
        <p14:creationId xmlns:p14="http://schemas.microsoft.com/office/powerpoint/2010/main" val="2180347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and Loading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grpSp>
        <p:nvGrpSpPr>
          <p:cNvPr id="4" name="Group 3">
            <a:extLst>
              <a:ext uri="{FF2B5EF4-FFF2-40B4-BE49-F238E27FC236}">
                <a16:creationId xmlns:a16="http://schemas.microsoft.com/office/drawing/2014/main" id="{943F2695-A582-404F-9CA5-C070092D8182}"/>
              </a:ext>
            </a:extLst>
          </p:cNvPr>
          <p:cNvGrpSpPr/>
          <p:nvPr/>
        </p:nvGrpSpPr>
        <p:grpSpPr>
          <a:xfrm>
            <a:off x="299053" y="4317557"/>
            <a:ext cx="11170219" cy="655320"/>
            <a:chOff x="1770321" y="3162925"/>
            <a:chExt cx="8400507" cy="655320"/>
          </a:xfrm>
        </p:grpSpPr>
        <p:sp>
          <p:nvSpPr>
            <p:cNvPr id="6" name="Rectangle 5">
              <a:extLst>
                <a:ext uri="{FF2B5EF4-FFF2-40B4-BE49-F238E27FC236}">
                  <a16:creationId xmlns:a16="http://schemas.microsoft.com/office/drawing/2014/main" id="{29D7567D-71EC-6549-AD36-630D63712A88}"/>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FB1477-56D2-A64C-8FA6-7A3B30B0941E}"/>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err="1">
                  <a:latin typeface="Monaco" charset="0"/>
                  <a:ea typeface="Monaco" charset="0"/>
                  <a:cs typeface="Monaco" charset="0"/>
                </a:rPr>
                <a:t>install.packages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grpSp>
        <p:nvGrpSpPr>
          <p:cNvPr id="8" name="Group 7">
            <a:extLst>
              <a:ext uri="{FF2B5EF4-FFF2-40B4-BE49-F238E27FC236}">
                <a16:creationId xmlns:a16="http://schemas.microsoft.com/office/drawing/2014/main" id="{F708CE28-8700-7345-90E8-72556962890A}"/>
              </a:ext>
            </a:extLst>
          </p:cNvPr>
          <p:cNvGrpSpPr/>
          <p:nvPr/>
        </p:nvGrpSpPr>
        <p:grpSpPr>
          <a:xfrm>
            <a:off x="3204162" y="2491181"/>
            <a:ext cx="2365216" cy="1692771"/>
            <a:chOff x="1322364" y="4528478"/>
            <a:chExt cx="1503814" cy="1301318"/>
          </a:xfrm>
        </p:grpSpPr>
        <p:sp>
          <p:nvSpPr>
            <p:cNvPr id="9" name="Rounded Rectangular Callout 8">
              <a:extLst>
                <a:ext uri="{FF2B5EF4-FFF2-40B4-BE49-F238E27FC236}">
                  <a16:creationId xmlns:a16="http://schemas.microsoft.com/office/drawing/2014/main" id="{F25B1C2D-FC67-FC4D-BCD1-185E1F66DDC8}"/>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064E2F-040F-AF42-B913-6A857FA3BA6D}"/>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015C2670-4C0F-3445-B743-FBF0D3F8D999}"/>
              </a:ext>
            </a:extLst>
          </p:cNvPr>
          <p:cNvGrpSpPr/>
          <p:nvPr/>
        </p:nvGrpSpPr>
        <p:grpSpPr>
          <a:xfrm>
            <a:off x="6735416" y="2488149"/>
            <a:ext cx="2365216" cy="1692772"/>
            <a:chOff x="1322364" y="4528478"/>
            <a:chExt cx="1503814" cy="1301319"/>
          </a:xfrm>
        </p:grpSpPr>
        <p:sp>
          <p:nvSpPr>
            <p:cNvPr id="12" name="Rounded Rectangular Callout 11">
              <a:extLst>
                <a:ext uri="{FF2B5EF4-FFF2-40B4-BE49-F238E27FC236}">
                  <a16:creationId xmlns:a16="http://schemas.microsoft.com/office/drawing/2014/main" id="{D639A01A-1B37-DF47-B7AB-A318FEE44267}"/>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256D16A-27C5-0349-A52E-A3C45C06F008}"/>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sp>
        <p:nvSpPr>
          <p:cNvPr id="17" name="Content Placeholder 2">
            <a:extLst>
              <a:ext uri="{FF2B5EF4-FFF2-40B4-BE49-F238E27FC236}">
                <a16:creationId xmlns:a16="http://schemas.microsoft.com/office/drawing/2014/main" id="{4E770150-D35D-C648-B116-398AA02DD5D7}"/>
              </a:ext>
            </a:extLst>
          </p:cNvPr>
          <p:cNvSpPr txBox="1">
            <a:spLocks/>
          </p:cNvSpPr>
          <p:nvPr/>
        </p:nvSpPr>
        <p:spPr>
          <a:xfrm>
            <a:off x="1176528" y="2084832"/>
            <a:ext cx="9948672" cy="43769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Installing a package</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Loading into your environment</a:t>
            </a:r>
          </a:p>
        </p:txBody>
      </p:sp>
      <p:grpSp>
        <p:nvGrpSpPr>
          <p:cNvPr id="18" name="Group 17">
            <a:extLst>
              <a:ext uri="{FF2B5EF4-FFF2-40B4-BE49-F238E27FC236}">
                <a16:creationId xmlns:a16="http://schemas.microsoft.com/office/drawing/2014/main" id="{0CB12FE8-3195-A04B-AA01-4E0C9E76FBFF}"/>
              </a:ext>
            </a:extLst>
          </p:cNvPr>
          <p:cNvGrpSpPr/>
          <p:nvPr/>
        </p:nvGrpSpPr>
        <p:grpSpPr>
          <a:xfrm>
            <a:off x="299053" y="5850636"/>
            <a:ext cx="11170219" cy="655320"/>
            <a:chOff x="1770321" y="3162925"/>
            <a:chExt cx="8400507" cy="655320"/>
          </a:xfrm>
        </p:grpSpPr>
        <p:sp>
          <p:nvSpPr>
            <p:cNvPr id="19" name="Rectangle 18">
              <a:extLst>
                <a:ext uri="{FF2B5EF4-FFF2-40B4-BE49-F238E27FC236}">
                  <a16:creationId xmlns:a16="http://schemas.microsoft.com/office/drawing/2014/main" id="{FDB941B2-073A-1940-A3B2-0EAD3395D826}"/>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6C4BC2C-1F12-3543-92B2-085C4BBDF56D}"/>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a:latin typeface="Monaco" charset="0"/>
                  <a:ea typeface="Monaco" charset="0"/>
                  <a:cs typeface="Monaco" charset="0"/>
                </a:rPr>
                <a:t>library</a:t>
              </a:r>
              <a:r>
                <a:rPr lang="en-US" sz="2800" dirty="0">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latin typeface="Monaco" charset="0"/>
                  <a:ea typeface="Monaco" charset="0"/>
                  <a:cs typeface="Monaco" charset="0"/>
                </a:rPr>
                <a:t>)</a:t>
              </a:r>
            </a:p>
          </p:txBody>
        </p:sp>
      </p:grpSp>
      <p:sp>
        <p:nvSpPr>
          <p:cNvPr id="3" name="Slide Number Placeholder 2">
            <a:extLst>
              <a:ext uri="{FF2B5EF4-FFF2-40B4-BE49-F238E27FC236}">
                <a16:creationId xmlns:a16="http://schemas.microsoft.com/office/drawing/2014/main" id="{DD6310F8-3339-1143-AA6D-BA5DD7D51B22}"/>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26</a:t>
            </a:fld>
            <a:endParaRPr lang="en-US">
              <a:solidFill>
                <a:prstClr val="black">
                  <a:lumMod val="95000"/>
                  <a:lumOff val="5000"/>
                </a:prstClr>
              </a:solidFill>
            </a:endParaRPr>
          </a:p>
        </p:txBody>
      </p:sp>
    </p:spTree>
    <p:extLst>
      <p:ext uri="{BB962C8B-B14F-4D97-AF65-F5344CB8AC3E}">
        <p14:creationId xmlns:p14="http://schemas.microsoft.com/office/powerpoint/2010/main" val="4182748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normAutofit fontScale="90000"/>
          </a:bodyPr>
          <a:lstStyle/>
          <a:p>
            <a:r>
              <a:rPr lang="en-US" dirty="0"/>
              <a:t>Importing Data and Working with </a:t>
            </a:r>
            <a:r>
              <a:rPr lang="en-US" dirty="0" err="1"/>
              <a:t>Dataframes</a:t>
            </a:r>
            <a:br>
              <a:rPr lang="en-US" dirty="0"/>
            </a:br>
            <a:r>
              <a:rPr lang="en-US" dirty="0"/>
              <a:t>(aka Useful Data)</a:t>
            </a:r>
            <a:br>
              <a:rPr lang="en-US" dirty="0"/>
            </a:br>
            <a:endParaRPr lang="en-US" sz="3600" dirty="0"/>
          </a:p>
        </p:txBody>
      </p:sp>
    </p:spTree>
    <p:extLst>
      <p:ext uri="{BB962C8B-B14F-4D97-AF65-F5344CB8AC3E}">
        <p14:creationId xmlns:p14="http://schemas.microsoft.com/office/powerpoint/2010/main" val="610438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srcRect r="3730"/>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srcRect t="18681"/>
          <a:stretch/>
        </p:blipFill>
        <p:spPr>
          <a:xfrm flipV="1">
            <a:off x="10412040" y="3838614"/>
            <a:ext cx="728944" cy="1138688"/>
          </a:xfrm>
          <a:prstGeom prst="rect">
            <a:avLst/>
          </a:prstGeom>
        </p:spPr>
      </p:pic>
      <p:sp>
        <p:nvSpPr>
          <p:cNvPr id="3" name="Slide Number Placeholder 2">
            <a:extLst>
              <a:ext uri="{FF2B5EF4-FFF2-40B4-BE49-F238E27FC236}">
                <a16:creationId xmlns:a16="http://schemas.microsoft.com/office/drawing/2014/main" id="{46E9AA53-43DC-F64E-AB89-9143E8CF37A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28</a:t>
            </a:fld>
            <a:endParaRPr lang="en-US">
              <a:solidFill>
                <a:prstClr val="black">
                  <a:lumMod val="95000"/>
                  <a:lumOff val="5000"/>
                </a:prstClr>
              </a:solidFill>
            </a:endParaRPr>
          </a:p>
        </p:txBody>
      </p:sp>
    </p:spTree>
    <p:extLst>
      <p:ext uri="{BB962C8B-B14F-4D97-AF65-F5344CB8AC3E}">
        <p14:creationId xmlns:p14="http://schemas.microsoft.com/office/powerpoint/2010/main" val="564515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p:cNvPicPr>
            <a:picLocks noChangeAspect="1"/>
          </p:cNvPicPr>
          <p:nvPr/>
        </p:nvPicPr>
        <p:blipFill>
          <a:blip r:embed="rId4"/>
          <a:stretch>
            <a:fillRect/>
          </a:stretch>
        </p:blipFill>
        <p:spPr>
          <a:xfrm>
            <a:off x="4411272" y="2140575"/>
            <a:ext cx="609600" cy="317500"/>
          </a:xfrm>
          <a:prstGeom prst="rect">
            <a:avLst/>
          </a:prstGeom>
        </p:spPr>
      </p:pic>
      <p:pic>
        <p:nvPicPr>
          <p:cNvPr id="18" name="Picture 17"/>
          <p:cNvPicPr>
            <a:picLocks noChangeAspect="1"/>
          </p:cNvPicPr>
          <p:nvPr/>
        </p:nvPicPr>
        <p:blipFill>
          <a:blip r:embed="rId5"/>
          <a:stretch>
            <a:fillRect/>
          </a:stretch>
        </p:blipFill>
        <p:spPr>
          <a:xfrm>
            <a:off x="5018790" y="2148694"/>
            <a:ext cx="533400" cy="292100"/>
          </a:xfrm>
          <a:prstGeom prst="rect">
            <a:avLst/>
          </a:prstGeom>
        </p:spPr>
      </p:pic>
      <p:pic>
        <p:nvPicPr>
          <p:cNvPr id="19" name="Picture 18"/>
          <p:cNvPicPr>
            <a:picLocks noChangeAspect="1"/>
          </p:cNvPicPr>
          <p:nvPr/>
        </p:nvPicPr>
        <p:blipFill>
          <a:blip r:embed="rId6"/>
          <a:stretch>
            <a:fillRect/>
          </a:stretch>
        </p:blipFill>
        <p:spPr>
          <a:xfrm>
            <a:off x="5493753" y="2433387"/>
            <a:ext cx="965200" cy="317500"/>
          </a:xfrm>
          <a:prstGeom prst="rect">
            <a:avLst/>
          </a:prstGeom>
        </p:spPr>
      </p:pic>
      <p:pic>
        <p:nvPicPr>
          <p:cNvPr id="20" name="Picture 19"/>
          <p:cNvPicPr>
            <a:picLocks noChangeAspect="1"/>
          </p:cNvPicPr>
          <p:nvPr/>
        </p:nvPicPr>
        <p:blipFill>
          <a:blip r:embed="rId7"/>
          <a:stretch>
            <a:fillRect/>
          </a:stretch>
        </p:blipFill>
        <p:spPr>
          <a:xfrm>
            <a:off x="6414837" y="2441408"/>
            <a:ext cx="990600" cy="292100"/>
          </a:xfrm>
          <a:prstGeom prst="rect">
            <a:avLst/>
          </a:prstGeom>
        </p:spPr>
      </p:pic>
      <p:pic>
        <p:nvPicPr>
          <p:cNvPr id="21" name="Picture 20"/>
          <p:cNvPicPr>
            <a:picLocks noChangeAspect="1"/>
          </p:cNvPicPr>
          <p:nvPr/>
        </p:nvPicPr>
        <p:blipFill>
          <a:blip r:embed="rId8"/>
          <a:stretch>
            <a:fillRect/>
          </a:stretch>
        </p:blipFill>
        <p:spPr>
          <a:xfrm>
            <a:off x="5662194" y="2743869"/>
            <a:ext cx="914400" cy="304800"/>
          </a:xfrm>
          <a:prstGeom prst="rect">
            <a:avLst/>
          </a:prstGeom>
        </p:spPr>
      </p:pic>
      <p:pic>
        <p:nvPicPr>
          <p:cNvPr id="22" name="Picture 21"/>
          <p:cNvPicPr>
            <a:picLocks noChangeAspect="1"/>
          </p:cNvPicPr>
          <p:nvPr/>
        </p:nvPicPr>
        <p:blipFill>
          <a:blip r:embed="rId9"/>
          <a:stretch>
            <a:fillRect/>
          </a:stretch>
        </p:blipFill>
        <p:spPr>
          <a:xfrm>
            <a:off x="6562558" y="2750385"/>
            <a:ext cx="1295400" cy="304800"/>
          </a:xfrm>
          <a:prstGeom prst="rect">
            <a:avLst/>
          </a:prstGeom>
        </p:spPr>
      </p:pic>
      <p:pic>
        <p:nvPicPr>
          <p:cNvPr id="23" name="Picture 22"/>
          <p:cNvPicPr>
            <a:picLocks noChangeAspect="1"/>
          </p:cNvPicPr>
          <p:nvPr/>
        </p:nvPicPr>
        <p:blipFill>
          <a:blip r:embed="rId10"/>
          <a:stretch>
            <a:fillRect/>
          </a:stretch>
        </p:blipFill>
        <p:spPr>
          <a:xfrm>
            <a:off x="6111373" y="3073066"/>
            <a:ext cx="914400" cy="292100"/>
          </a:xfrm>
          <a:prstGeom prst="rect">
            <a:avLst/>
          </a:prstGeom>
        </p:spPr>
      </p:pic>
      <p:pic>
        <p:nvPicPr>
          <p:cNvPr id="24" name="Picture 23"/>
          <p:cNvPicPr>
            <a:picLocks noChangeAspect="1"/>
          </p:cNvPicPr>
          <p:nvPr/>
        </p:nvPicPr>
        <p:blipFill>
          <a:blip r:embed="rId11"/>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
        <p:nvSpPr>
          <p:cNvPr id="6" name="Slide Number Placeholder 5">
            <a:extLst>
              <a:ext uri="{FF2B5EF4-FFF2-40B4-BE49-F238E27FC236}">
                <a16:creationId xmlns:a16="http://schemas.microsoft.com/office/drawing/2014/main" id="{DB7E4C96-A684-7440-9442-FAEE0E88C51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29</a:t>
            </a:fld>
            <a:endParaRPr lang="en-US">
              <a:solidFill>
                <a:prstClr val="black">
                  <a:lumMod val="95000"/>
                  <a:lumOff val="5000"/>
                </a:prstClr>
              </a:solidFill>
            </a:endParaRPr>
          </a:p>
        </p:txBody>
      </p:sp>
    </p:spTree>
    <p:extLst>
      <p:ext uri="{BB962C8B-B14F-4D97-AF65-F5344CB8AC3E}">
        <p14:creationId xmlns:p14="http://schemas.microsoft.com/office/powerpoint/2010/main" val="27577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Lesson Objectives</a:t>
            </a:r>
          </a:p>
          <a:p>
            <a:pPr marL="514350" indent="-514350">
              <a:buAutoNum type="arabicPeriod"/>
            </a:pPr>
            <a:r>
              <a:rPr lang="en-US" sz="3200" dirty="0"/>
              <a:t>Log in and tour RStudio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Load data into R and interact with a </a:t>
            </a:r>
            <a:r>
              <a:rPr lang="en-US" sz="3200" dirty="0" err="1"/>
              <a:t>dataframe</a:t>
            </a:r>
            <a:endParaRPr lang="en-US" sz="3200" dirty="0"/>
          </a:p>
        </p:txBody>
      </p:sp>
      <p:sp>
        <p:nvSpPr>
          <p:cNvPr id="3" name="Slide Number Placeholder 2">
            <a:extLst>
              <a:ext uri="{FF2B5EF4-FFF2-40B4-BE49-F238E27FC236}">
                <a16:creationId xmlns:a16="http://schemas.microsoft.com/office/drawing/2014/main" id="{94BD30C1-D215-0540-8FC0-FBC5B6F2D09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1860201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45BD-10F4-0E46-8762-A31C5B969364}"/>
              </a:ext>
            </a:extLst>
          </p:cNvPr>
          <p:cNvSpPr>
            <a:spLocks noGrp="1"/>
          </p:cNvSpPr>
          <p:nvPr>
            <p:ph type="title"/>
          </p:nvPr>
        </p:nvSpPr>
        <p:spPr/>
        <p:txBody>
          <a:bodyPr/>
          <a:lstStyle/>
          <a:p>
            <a:r>
              <a:rPr lang="en-US" dirty="0"/>
              <a:t>Loading Data to Create a </a:t>
            </a:r>
            <a:r>
              <a:rPr lang="en-US" dirty="0" err="1"/>
              <a:t>Dataframe</a:t>
            </a:r>
            <a:endParaRPr lang="en-US" dirty="0"/>
          </a:p>
        </p:txBody>
      </p:sp>
      <p:grpSp>
        <p:nvGrpSpPr>
          <p:cNvPr id="8" name="Group 7">
            <a:extLst>
              <a:ext uri="{FF2B5EF4-FFF2-40B4-BE49-F238E27FC236}">
                <a16:creationId xmlns:a16="http://schemas.microsoft.com/office/drawing/2014/main" id="{1D5A1698-6340-6C4D-9AC4-1815F1F1EC58}"/>
              </a:ext>
            </a:extLst>
          </p:cNvPr>
          <p:cNvGrpSpPr/>
          <p:nvPr/>
        </p:nvGrpSpPr>
        <p:grpSpPr>
          <a:xfrm>
            <a:off x="1839163" y="2812057"/>
            <a:ext cx="8090002" cy="655320"/>
            <a:chOff x="2080825" y="3162925"/>
            <a:chExt cx="8090002" cy="655320"/>
          </a:xfrm>
        </p:grpSpPr>
        <p:sp>
          <p:nvSpPr>
            <p:cNvPr id="9" name="Rectangle 8">
              <a:extLst>
                <a:ext uri="{FF2B5EF4-FFF2-40B4-BE49-F238E27FC236}">
                  <a16:creationId xmlns:a16="http://schemas.microsoft.com/office/drawing/2014/main" id="{34262A53-BA39-8E42-A3F9-D265C684879C}"/>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20B296A-55FD-D149-A213-5F30FA6DBF7D}"/>
                </a:ext>
              </a:extLst>
            </p:cNvPr>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file_name</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grpSp>
        <p:nvGrpSpPr>
          <p:cNvPr id="11" name="Group 10">
            <a:extLst>
              <a:ext uri="{FF2B5EF4-FFF2-40B4-BE49-F238E27FC236}">
                <a16:creationId xmlns:a16="http://schemas.microsoft.com/office/drawing/2014/main" id="{5DBCE2FA-4E91-5445-83B3-E1295D8354AB}"/>
              </a:ext>
            </a:extLst>
          </p:cNvPr>
          <p:cNvGrpSpPr/>
          <p:nvPr/>
        </p:nvGrpSpPr>
        <p:grpSpPr>
          <a:xfrm>
            <a:off x="2237106" y="3849102"/>
            <a:ext cx="7294115" cy="1679292"/>
            <a:chOff x="1919035" y="4333415"/>
            <a:chExt cx="7294115" cy="1679292"/>
          </a:xfrm>
        </p:grpSpPr>
        <p:grpSp>
          <p:nvGrpSpPr>
            <p:cNvPr id="12" name="Group 11">
              <a:extLst>
                <a:ext uri="{FF2B5EF4-FFF2-40B4-BE49-F238E27FC236}">
                  <a16:creationId xmlns:a16="http://schemas.microsoft.com/office/drawing/2014/main" id="{1619D14D-808E-3A4B-9B86-6460621C4D41}"/>
                </a:ext>
              </a:extLst>
            </p:cNvPr>
            <p:cNvGrpSpPr/>
            <p:nvPr/>
          </p:nvGrpSpPr>
          <p:grpSpPr>
            <a:xfrm>
              <a:off x="8201740" y="4722760"/>
              <a:ext cx="1011410" cy="1020522"/>
              <a:chOff x="8201740" y="4722760"/>
              <a:chExt cx="1011410" cy="1020522"/>
            </a:xfrm>
          </p:grpSpPr>
          <p:pic>
            <p:nvPicPr>
              <p:cNvPr id="15" name="Picture 14">
                <a:extLst>
                  <a:ext uri="{FF2B5EF4-FFF2-40B4-BE49-F238E27FC236}">
                    <a16:creationId xmlns:a16="http://schemas.microsoft.com/office/drawing/2014/main" id="{EF076B16-85AC-1E4C-9A62-247580172E76}"/>
                  </a:ext>
                </a:extLst>
              </p:cNvPr>
              <p:cNvPicPr>
                <a:picLocks noChangeAspect="1"/>
              </p:cNvPicPr>
              <p:nvPr/>
            </p:nvPicPr>
            <p:blipFill>
              <a:blip r:embed="rId3"/>
              <a:stretch>
                <a:fillRect/>
              </a:stretch>
            </p:blipFill>
            <p:spPr>
              <a:xfrm>
                <a:off x="8201740" y="4722760"/>
                <a:ext cx="1011410" cy="1020522"/>
              </a:xfrm>
              <a:prstGeom prst="rect">
                <a:avLst/>
              </a:prstGeom>
            </p:spPr>
          </p:pic>
          <p:sp>
            <p:nvSpPr>
              <p:cNvPr id="16" name="TextBox 15">
                <a:extLst>
                  <a:ext uri="{FF2B5EF4-FFF2-40B4-BE49-F238E27FC236}">
                    <a16:creationId xmlns:a16="http://schemas.microsoft.com/office/drawing/2014/main" id="{2DCBE935-5AEC-9243-AC66-6121A02169B6}"/>
                  </a:ext>
                </a:extLst>
              </p:cNvPr>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3" name="Picture 12">
              <a:extLst>
                <a:ext uri="{FF2B5EF4-FFF2-40B4-BE49-F238E27FC236}">
                  <a16:creationId xmlns:a16="http://schemas.microsoft.com/office/drawing/2014/main" id="{CEE0F405-EC7F-BF47-8825-11EA47B48F68}"/>
                </a:ext>
              </a:extLst>
            </p:cNvPr>
            <p:cNvPicPr>
              <a:picLocks noChangeAspect="1"/>
            </p:cNvPicPr>
            <p:nvPr/>
          </p:nvPicPr>
          <p:blipFill rotWithShape="1">
            <a:blip r:embed="rId4"/>
            <a:srcRect r="3730"/>
            <a:stretch/>
          </p:blipFill>
          <p:spPr>
            <a:xfrm>
              <a:off x="1919035" y="4333415"/>
              <a:ext cx="2862828" cy="1679292"/>
            </a:xfrm>
            <a:prstGeom prst="rect">
              <a:avLst/>
            </a:prstGeom>
          </p:spPr>
        </p:pic>
        <p:pic>
          <p:nvPicPr>
            <p:cNvPr id="14" name="Picture 13">
              <a:extLst>
                <a:ext uri="{FF2B5EF4-FFF2-40B4-BE49-F238E27FC236}">
                  <a16:creationId xmlns:a16="http://schemas.microsoft.com/office/drawing/2014/main" id="{4505B5E1-320D-864B-9D01-F228A7190A89}"/>
                </a:ext>
              </a:extLst>
            </p:cNvPr>
            <p:cNvPicPr>
              <a:picLocks noChangeAspect="1"/>
            </p:cNvPicPr>
            <p:nvPr/>
          </p:nvPicPr>
          <p:blipFill rotWithShape="1">
            <a:blip r:embed="rId5"/>
            <a:srcRect l="-14832" t="-12825" b="1"/>
            <a:stretch/>
          </p:blipFill>
          <p:spPr>
            <a:xfrm rot="16200000" flipV="1">
              <a:off x="6242964" y="3676983"/>
              <a:ext cx="851328" cy="3221309"/>
            </a:xfrm>
            <a:prstGeom prst="rect">
              <a:avLst/>
            </a:prstGeom>
          </p:spPr>
        </p:pic>
      </p:grpSp>
      <p:sp>
        <p:nvSpPr>
          <p:cNvPr id="3" name="Slide Number Placeholder 2">
            <a:extLst>
              <a:ext uri="{FF2B5EF4-FFF2-40B4-BE49-F238E27FC236}">
                <a16:creationId xmlns:a16="http://schemas.microsoft.com/office/drawing/2014/main" id="{87D20BBD-E2D9-F040-BA16-223C702334D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30</a:t>
            </a:fld>
            <a:endParaRPr lang="en-US">
              <a:solidFill>
                <a:prstClr val="black">
                  <a:lumMod val="95000"/>
                  <a:lumOff val="5000"/>
                </a:prstClr>
              </a:solidFill>
            </a:endParaRPr>
          </a:p>
        </p:txBody>
      </p:sp>
    </p:spTree>
    <p:extLst>
      <p:ext uri="{BB962C8B-B14F-4D97-AF65-F5344CB8AC3E}">
        <p14:creationId xmlns:p14="http://schemas.microsoft.com/office/powerpoint/2010/main" val="3834968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3</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1439333"/>
            <a:ext cx="9980203" cy="4529205"/>
          </a:xfrm>
        </p:spPr>
        <p:txBody>
          <a:bodyPr>
            <a:normAutofit fontScale="62500" lnSpcReduction="20000"/>
          </a:bodyPr>
          <a:lstStyle/>
          <a:p>
            <a:pPr marL="0" indent="0">
              <a:buNone/>
            </a:pPr>
            <a:r>
              <a:rPr lang="en-US" dirty="0"/>
              <a:t>Configure environment and load the </a:t>
            </a:r>
            <a:r>
              <a:rPr lang="en-US" dirty="0" err="1"/>
              <a:t>Covid</a:t>
            </a:r>
            <a:r>
              <a:rPr lang="en-US" dirty="0"/>
              <a:t> Testing CSV:</a:t>
            </a:r>
          </a:p>
          <a:p>
            <a:pPr marL="0" indent="0">
              <a:buNone/>
            </a:pPr>
            <a:endParaRPr lang="en-US" dirty="0"/>
          </a:p>
          <a:p>
            <a:pPr marL="0" indent="0">
              <a:buNone/>
            </a:pPr>
            <a:r>
              <a:rPr lang="en-US" dirty="0"/>
              <a:t>Load the </a:t>
            </a:r>
            <a:r>
              <a:rPr lang="en-US" dirty="0" err="1"/>
              <a:t>tidyverse</a:t>
            </a:r>
            <a:r>
              <a:rPr lang="en-US" dirty="0"/>
              <a:t> library using </a:t>
            </a:r>
            <a:r>
              <a:rPr lang="en-US" dirty="0">
                <a:solidFill>
                  <a:srgbClr val="0070C0"/>
                </a:solidFill>
                <a:latin typeface="Monaco" pitchFamily="2" charset="77"/>
              </a:rPr>
              <a:t>library(</a:t>
            </a:r>
            <a:r>
              <a:rPr lang="en-US" dirty="0" err="1">
                <a:solidFill>
                  <a:srgbClr val="0070C0"/>
                </a:solidFill>
                <a:latin typeface="Monaco" pitchFamily="2" charset="77"/>
              </a:rPr>
              <a:t>tidyverse</a:t>
            </a:r>
            <a:r>
              <a:rPr lang="en-US" dirty="0">
                <a:solidFill>
                  <a:srgbClr val="0070C0"/>
                </a:solidFill>
                <a:latin typeface="Monaco" pitchFamily="2" charset="77"/>
              </a:rPr>
              <a:t>)</a:t>
            </a:r>
          </a:p>
          <a:p>
            <a:pPr marL="0" indent="0">
              <a:buNone/>
            </a:pPr>
            <a:endParaRPr lang="en-US" dirty="0"/>
          </a:p>
          <a:p>
            <a:pPr marL="0" indent="0">
              <a:buNone/>
            </a:pPr>
            <a:r>
              <a:rPr lang="en-US" dirty="0"/>
              <a:t>Use the </a:t>
            </a:r>
            <a:r>
              <a:rPr lang="en-US" b="1" dirty="0" err="1">
                <a:solidFill>
                  <a:srgbClr val="0070C0"/>
                </a:solidFill>
                <a:latin typeface="Monaco" pitchFamily="2" charset="77"/>
              </a:rPr>
              <a:t>read_csv</a:t>
            </a:r>
            <a:r>
              <a:rPr lang="en-US" b="1" dirty="0">
                <a:solidFill>
                  <a:srgbClr val="0070C0"/>
                </a:solidFill>
                <a:latin typeface="Monaco" pitchFamily="2" charset="77"/>
              </a:rPr>
              <a:t>() </a:t>
            </a:r>
            <a:r>
              <a:rPr lang="en-US" dirty="0"/>
              <a:t>function to load the data</a:t>
            </a:r>
          </a:p>
          <a:p>
            <a:pPr marL="0" indent="0">
              <a:buNone/>
            </a:pPr>
            <a:endParaRPr lang="en-US" dirty="0"/>
          </a:p>
          <a:p>
            <a:pPr marL="0" indent="0">
              <a:buNone/>
            </a:pPr>
            <a:r>
              <a:rPr lang="en-US" dirty="0"/>
              <a:t>-</a:t>
            </a:r>
            <a:r>
              <a:rPr lang="en-US" dirty="0" err="1"/>
              <a:t>File_name</a:t>
            </a:r>
            <a:r>
              <a:rPr lang="en-US" dirty="0"/>
              <a:t> argument:  </a:t>
            </a:r>
            <a:r>
              <a:rPr lang="en-US" dirty="0">
                <a:solidFill>
                  <a:srgbClr val="0070C0"/>
                </a:solidFill>
                <a:latin typeface="Monaco" pitchFamily="2" charset="77"/>
              </a:rPr>
              <a:t>“data/</a:t>
            </a:r>
            <a:r>
              <a:rPr lang="en-US" dirty="0" err="1">
                <a:solidFill>
                  <a:srgbClr val="0070C0"/>
                </a:solidFill>
                <a:latin typeface="Monaco" pitchFamily="2" charset="77"/>
              </a:rPr>
              <a:t>covid_testing.csv</a:t>
            </a:r>
            <a:r>
              <a:rPr lang="en-US" dirty="0">
                <a:solidFill>
                  <a:srgbClr val="0070C0"/>
                </a:solidFill>
                <a:latin typeface="Monaco" pitchFamily="2" charset="77"/>
              </a:rPr>
              <a:t>”</a:t>
            </a:r>
          </a:p>
          <a:p>
            <a:pPr marL="0" indent="0">
              <a:buNone/>
            </a:pPr>
            <a:endParaRPr lang="en-US" b="1" dirty="0"/>
          </a:p>
          <a:p>
            <a:pPr marL="0" indent="0">
              <a:buNone/>
            </a:pPr>
            <a:r>
              <a:rPr lang="en-US" dirty="0"/>
              <a:t>-Object name:  </a:t>
            </a:r>
            <a:r>
              <a:rPr lang="en-US" dirty="0" err="1">
                <a:solidFill>
                  <a:srgbClr val="0070C0"/>
                </a:solidFill>
                <a:latin typeface="Monaco" pitchFamily="2" charset="77"/>
              </a:rPr>
              <a:t>covid_testing</a:t>
            </a:r>
            <a:endParaRPr lang="en-US" dirty="0">
              <a:solidFill>
                <a:srgbClr val="0070C0"/>
              </a:solidFill>
              <a:latin typeface="Monaco" pitchFamily="2" charset="77"/>
            </a:endParaRPr>
          </a:p>
        </p:txBody>
      </p:sp>
      <p:sp>
        <p:nvSpPr>
          <p:cNvPr id="2" name="Slide Number Placeholder 1">
            <a:extLst>
              <a:ext uri="{FF2B5EF4-FFF2-40B4-BE49-F238E27FC236}">
                <a16:creationId xmlns:a16="http://schemas.microsoft.com/office/drawing/2014/main" id="{2342811F-47B1-0147-ACA4-DEC0571717B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31</a:t>
            </a:fld>
            <a:endParaRPr lang="en-US">
              <a:solidFill>
                <a:prstClr val="black">
                  <a:lumMod val="95000"/>
                  <a:lumOff val="5000"/>
                </a:prstClr>
              </a:solidFill>
            </a:endParaRPr>
          </a:p>
        </p:txBody>
      </p:sp>
    </p:spTree>
    <p:extLst>
      <p:ext uri="{BB962C8B-B14F-4D97-AF65-F5344CB8AC3E}">
        <p14:creationId xmlns:p14="http://schemas.microsoft.com/office/powerpoint/2010/main" val="2856873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05AC-85AC-3B4F-B02B-1782A34D988D}"/>
              </a:ext>
            </a:extLst>
          </p:cNvPr>
          <p:cNvSpPr>
            <a:spLocks noGrp="1"/>
          </p:cNvSpPr>
          <p:nvPr>
            <p:ph type="title"/>
          </p:nvPr>
        </p:nvSpPr>
        <p:spPr/>
        <p:txBody>
          <a:bodyPr/>
          <a:lstStyle/>
          <a:p>
            <a:r>
              <a:rPr lang="en-US" dirty="0" err="1"/>
              <a:t>read_csv</a:t>
            </a:r>
            <a:r>
              <a:rPr lang="en-US" dirty="0"/>
              <a:t>()</a:t>
            </a:r>
          </a:p>
        </p:txBody>
      </p:sp>
      <p:grpSp>
        <p:nvGrpSpPr>
          <p:cNvPr id="3" name="Group 2">
            <a:extLst>
              <a:ext uri="{FF2B5EF4-FFF2-40B4-BE49-F238E27FC236}">
                <a16:creationId xmlns:a16="http://schemas.microsoft.com/office/drawing/2014/main" id="{6156B163-1FB2-8242-80ED-BFC29BF75404}"/>
              </a:ext>
            </a:extLst>
          </p:cNvPr>
          <p:cNvGrpSpPr/>
          <p:nvPr/>
        </p:nvGrpSpPr>
        <p:grpSpPr>
          <a:xfrm>
            <a:off x="376519" y="3507699"/>
            <a:ext cx="11429754" cy="655320"/>
            <a:chOff x="2080825" y="3162925"/>
            <a:chExt cx="8240130" cy="655320"/>
          </a:xfrm>
        </p:grpSpPr>
        <p:sp>
          <p:nvSpPr>
            <p:cNvPr id="4" name="Rectangle 3">
              <a:extLst>
                <a:ext uri="{FF2B5EF4-FFF2-40B4-BE49-F238E27FC236}">
                  <a16:creationId xmlns:a16="http://schemas.microsoft.com/office/drawing/2014/main" id="{33C7BF07-1FE3-C44B-ABFD-41E4A7F3555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24D7E85-5CDF-8E47-B49D-4AE5A0387BAC}"/>
                </a:ext>
              </a:extLst>
            </p:cNvPr>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“data/</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grpSp>
        <p:nvGrpSpPr>
          <p:cNvPr id="6" name="Group 5">
            <a:extLst>
              <a:ext uri="{FF2B5EF4-FFF2-40B4-BE49-F238E27FC236}">
                <a16:creationId xmlns:a16="http://schemas.microsoft.com/office/drawing/2014/main" id="{462A410D-742A-0042-8636-26CD49DE371C}"/>
              </a:ext>
            </a:extLst>
          </p:cNvPr>
          <p:cNvGrpSpPr/>
          <p:nvPr/>
        </p:nvGrpSpPr>
        <p:grpSpPr>
          <a:xfrm>
            <a:off x="2220602" y="4754639"/>
            <a:ext cx="7156955" cy="1679292"/>
            <a:chOff x="1919035" y="4333415"/>
            <a:chExt cx="7156955" cy="1679292"/>
          </a:xfrm>
        </p:grpSpPr>
        <p:grpSp>
          <p:nvGrpSpPr>
            <p:cNvPr id="7" name="Group 6">
              <a:extLst>
                <a:ext uri="{FF2B5EF4-FFF2-40B4-BE49-F238E27FC236}">
                  <a16:creationId xmlns:a16="http://schemas.microsoft.com/office/drawing/2014/main" id="{B9A48CBB-B2DB-EC49-8F9D-59CE90423463}"/>
                </a:ext>
              </a:extLst>
            </p:cNvPr>
            <p:cNvGrpSpPr/>
            <p:nvPr/>
          </p:nvGrpSpPr>
          <p:grpSpPr>
            <a:xfrm>
              <a:off x="8064580" y="4722760"/>
              <a:ext cx="1011410" cy="1020522"/>
              <a:chOff x="8064580" y="4722760"/>
              <a:chExt cx="1011410" cy="1020522"/>
            </a:xfrm>
          </p:grpSpPr>
          <p:pic>
            <p:nvPicPr>
              <p:cNvPr id="10" name="Picture 9">
                <a:extLst>
                  <a:ext uri="{FF2B5EF4-FFF2-40B4-BE49-F238E27FC236}">
                    <a16:creationId xmlns:a16="http://schemas.microsoft.com/office/drawing/2014/main" id="{19DB9ED3-ECF8-2A4A-97ED-801ECD05746B}"/>
                  </a:ext>
                </a:extLst>
              </p:cNvPr>
              <p:cNvPicPr>
                <a:picLocks noChangeAspect="1"/>
              </p:cNvPicPr>
              <p:nvPr/>
            </p:nvPicPr>
            <p:blipFill>
              <a:blip r:embed="rId2"/>
              <a:stretch>
                <a:fillRect/>
              </a:stretch>
            </p:blipFill>
            <p:spPr>
              <a:xfrm>
                <a:off x="8064580" y="4722760"/>
                <a:ext cx="1011410" cy="1020522"/>
              </a:xfrm>
              <a:prstGeom prst="rect">
                <a:avLst/>
              </a:prstGeom>
            </p:spPr>
          </p:pic>
          <p:sp>
            <p:nvSpPr>
              <p:cNvPr id="11" name="TextBox 10">
                <a:extLst>
                  <a:ext uri="{FF2B5EF4-FFF2-40B4-BE49-F238E27FC236}">
                    <a16:creationId xmlns:a16="http://schemas.microsoft.com/office/drawing/2014/main" id="{D6AAEEA7-2B22-0C47-9C21-B32490D1FBEA}"/>
                  </a:ext>
                </a:extLst>
              </p:cNvPr>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8" name="Picture 7">
              <a:extLst>
                <a:ext uri="{FF2B5EF4-FFF2-40B4-BE49-F238E27FC236}">
                  <a16:creationId xmlns:a16="http://schemas.microsoft.com/office/drawing/2014/main" id="{76EDBD8B-014E-D145-9F0B-0214836B363B}"/>
                </a:ext>
              </a:extLst>
            </p:cNvPr>
            <p:cNvPicPr>
              <a:picLocks noChangeAspect="1"/>
            </p:cNvPicPr>
            <p:nvPr/>
          </p:nvPicPr>
          <p:blipFill rotWithShape="1">
            <a:blip r:embed="rId3"/>
            <a:srcRect r="3730"/>
            <a:stretch/>
          </p:blipFill>
          <p:spPr>
            <a:xfrm>
              <a:off x="1919035" y="4333415"/>
              <a:ext cx="2862828" cy="1679292"/>
            </a:xfrm>
            <a:prstGeom prst="rect">
              <a:avLst/>
            </a:prstGeom>
          </p:spPr>
        </p:pic>
        <p:pic>
          <p:nvPicPr>
            <p:cNvPr id="9" name="Picture 8">
              <a:extLst>
                <a:ext uri="{FF2B5EF4-FFF2-40B4-BE49-F238E27FC236}">
                  <a16:creationId xmlns:a16="http://schemas.microsoft.com/office/drawing/2014/main" id="{E28E0B9F-A386-C645-B706-27F9BAC2B8FC}"/>
                </a:ext>
              </a:extLst>
            </p:cNvPr>
            <p:cNvPicPr>
              <a:picLocks noChangeAspect="1"/>
            </p:cNvPicPr>
            <p:nvPr/>
          </p:nvPicPr>
          <p:blipFill rotWithShape="1">
            <a:blip r:embed="rId4"/>
            <a:srcRect l="-14832" t="-12825" b="1"/>
            <a:stretch/>
          </p:blipFill>
          <p:spPr>
            <a:xfrm rot="16200000" flipV="1">
              <a:off x="6128664" y="3676983"/>
              <a:ext cx="851328" cy="3221309"/>
            </a:xfrm>
            <a:prstGeom prst="rect">
              <a:avLst/>
            </a:prstGeom>
          </p:spPr>
        </p:pic>
      </p:grpSp>
      <p:sp>
        <p:nvSpPr>
          <p:cNvPr id="13" name="Rounded Rectangular Callout 12">
            <a:extLst>
              <a:ext uri="{FF2B5EF4-FFF2-40B4-BE49-F238E27FC236}">
                <a16:creationId xmlns:a16="http://schemas.microsoft.com/office/drawing/2014/main" id="{C45E6355-DC1E-8A4B-A921-DAA528ED3DCE}"/>
              </a:ext>
            </a:extLst>
          </p:cNvPr>
          <p:cNvSpPr/>
          <p:nvPr/>
        </p:nvSpPr>
        <p:spPr>
          <a:xfrm>
            <a:off x="996211" y="1916513"/>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714ED44-02E7-5449-95B9-EED09AEDFDEE}"/>
              </a:ext>
            </a:extLst>
          </p:cNvPr>
          <p:cNvSpPr txBox="1"/>
          <p:nvPr/>
        </p:nvSpPr>
        <p:spPr>
          <a:xfrm>
            <a:off x="996211" y="1785784"/>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15" name="Rounded Rectangular Callout 14">
            <a:extLst>
              <a:ext uri="{FF2B5EF4-FFF2-40B4-BE49-F238E27FC236}">
                <a16:creationId xmlns:a16="http://schemas.microsoft.com/office/drawing/2014/main" id="{FC28DFAA-E0D3-FE48-BFF0-2885DE2BCCA3}"/>
              </a:ext>
            </a:extLst>
          </p:cNvPr>
          <p:cNvSpPr/>
          <p:nvPr/>
        </p:nvSpPr>
        <p:spPr>
          <a:xfrm>
            <a:off x="7045171" y="1921603"/>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0D4DD41-778E-6B4D-BDB0-96FCBCD12643}"/>
              </a:ext>
            </a:extLst>
          </p:cNvPr>
          <p:cNvSpPr txBox="1"/>
          <p:nvPr/>
        </p:nvSpPr>
        <p:spPr>
          <a:xfrm>
            <a:off x="7045171" y="1785783"/>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sp>
        <p:nvSpPr>
          <p:cNvPr id="17" name="Rectangle 16">
            <a:extLst>
              <a:ext uri="{FF2B5EF4-FFF2-40B4-BE49-F238E27FC236}">
                <a16:creationId xmlns:a16="http://schemas.microsoft.com/office/drawing/2014/main" id="{95E2A8C5-16F6-5641-8FFC-0B7DD8A0E711}"/>
              </a:ext>
            </a:extLst>
          </p:cNvPr>
          <p:cNvSpPr/>
          <p:nvPr/>
        </p:nvSpPr>
        <p:spPr>
          <a:xfrm>
            <a:off x="2680604" y="4533946"/>
            <a:ext cx="2114681" cy="369332"/>
          </a:xfrm>
          <a:prstGeom prst="rect">
            <a:avLst/>
          </a:prstGeom>
        </p:spPr>
        <p:txBody>
          <a:bodyPr wrap="none">
            <a:spAutoFit/>
          </a:bodyPr>
          <a:lstStyle/>
          <a:p>
            <a:r>
              <a:rPr lang="en-US" dirty="0" err="1">
                <a:solidFill>
                  <a:srgbClr val="0070C0"/>
                </a:solidFill>
                <a:latin typeface="Monaco" charset="0"/>
                <a:ea typeface="Monaco" charset="0"/>
                <a:cs typeface="Monaco" charset="0"/>
              </a:rPr>
              <a:t>covid_testing</a:t>
            </a:r>
            <a:r>
              <a:rPr lang="en-US" dirty="0">
                <a:solidFill>
                  <a:srgbClr val="0070C0"/>
                </a:solidFill>
                <a:latin typeface="Monaco" charset="0"/>
                <a:ea typeface="Monaco" charset="0"/>
                <a:cs typeface="Monaco" charset="0"/>
              </a:rPr>
              <a:t> </a:t>
            </a:r>
            <a:endParaRPr lang="en-US" dirty="0"/>
          </a:p>
        </p:txBody>
      </p:sp>
      <p:sp>
        <p:nvSpPr>
          <p:cNvPr id="18" name="Rectangle 17">
            <a:extLst>
              <a:ext uri="{FF2B5EF4-FFF2-40B4-BE49-F238E27FC236}">
                <a16:creationId xmlns:a16="http://schemas.microsoft.com/office/drawing/2014/main" id="{196ED5B8-9B2B-D242-8D68-F62FEFDCB803}"/>
              </a:ext>
            </a:extLst>
          </p:cNvPr>
          <p:cNvSpPr/>
          <p:nvPr/>
        </p:nvSpPr>
        <p:spPr>
          <a:xfrm>
            <a:off x="7607724" y="4569973"/>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
        <p:nvSpPr>
          <p:cNvPr id="19" name="Slide Number Placeholder 18">
            <a:extLst>
              <a:ext uri="{FF2B5EF4-FFF2-40B4-BE49-F238E27FC236}">
                <a16:creationId xmlns:a16="http://schemas.microsoft.com/office/drawing/2014/main" id="{593D2834-7998-EF47-807D-2D7CC9267059}"/>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32</a:t>
            </a:fld>
            <a:endParaRPr lang="en-US">
              <a:solidFill>
                <a:prstClr val="black">
                  <a:lumMod val="95000"/>
                  <a:lumOff val="5000"/>
                </a:prstClr>
              </a:solidFill>
            </a:endParaRPr>
          </a:p>
        </p:txBody>
      </p:sp>
    </p:spTree>
    <p:extLst>
      <p:ext uri="{BB962C8B-B14F-4D97-AF65-F5344CB8AC3E}">
        <p14:creationId xmlns:p14="http://schemas.microsoft.com/office/powerpoint/2010/main" val="2740256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CF547-53C7-4345-B54F-6CB1C97B5B91}"/>
              </a:ext>
            </a:extLst>
          </p:cNvPr>
          <p:cNvSpPr>
            <a:spLocks noGrp="1"/>
          </p:cNvSpPr>
          <p:nvPr>
            <p:ph type="title"/>
          </p:nvPr>
        </p:nvSpPr>
        <p:spPr/>
        <p:txBody>
          <a:bodyPr/>
          <a:lstStyle/>
          <a:p>
            <a:r>
              <a:rPr lang="en-US" dirty="0"/>
              <a:t>What’s in a name?</a:t>
            </a:r>
          </a:p>
        </p:txBody>
      </p:sp>
      <p:sp>
        <p:nvSpPr>
          <p:cNvPr id="3" name="Content Placeholder 2">
            <a:extLst>
              <a:ext uri="{FF2B5EF4-FFF2-40B4-BE49-F238E27FC236}">
                <a16:creationId xmlns:a16="http://schemas.microsoft.com/office/drawing/2014/main" id="{3E0FF6CE-FE27-A34A-8605-38A7FE212DED}"/>
              </a:ext>
            </a:extLst>
          </p:cNvPr>
          <p:cNvSpPr>
            <a:spLocks noGrp="1"/>
          </p:cNvSpPr>
          <p:nvPr>
            <p:ph idx="1"/>
          </p:nvPr>
        </p:nvSpPr>
        <p:spPr/>
        <p:txBody>
          <a:bodyPr/>
          <a:lstStyle/>
          <a:p>
            <a:pPr>
              <a:buFont typeface="Arial" panose="020B0604020202020204" pitchFamily="34" charset="0"/>
              <a:buChar char="•"/>
            </a:pPr>
            <a:r>
              <a:rPr lang="en-US" sz="2800" dirty="0"/>
              <a:t> Capitalization matters</a:t>
            </a:r>
          </a:p>
          <a:p>
            <a:pPr>
              <a:buFont typeface="Arial" panose="020B0604020202020204" pitchFamily="34" charset="0"/>
              <a:buChar char="•"/>
            </a:pPr>
            <a:endParaRPr lang="en-US" sz="2800" dirty="0"/>
          </a:p>
          <a:p>
            <a:pPr marL="0" indent="0">
              <a:buNone/>
            </a:pPr>
            <a:endParaRPr lang="en-US" sz="2800" dirty="0"/>
          </a:p>
          <a:p>
            <a:pPr>
              <a:buFont typeface="Arial" panose="020B0604020202020204" pitchFamily="34" charset="0"/>
              <a:buChar char="•"/>
            </a:pPr>
            <a:r>
              <a:rPr lang="en-US" sz="2800" dirty="0"/>
              <a:t> Strive for names that are concise and meaningful (not easy!)</a:t>
            </a:r>
          </a:p>
          <a:p>
            <a:pPr>
              <a:buFont typeface="Arial" panose="020B0604020202020204" pitchFamily="34" charset="0"/>
              <a:buChar char="•"/>
            </a:pPr>
            <a:endParaRPr lang="en-US" dirty="0"/>
          </a:p>
        </p:txBody>
      </p:sp>
      <p:grpSp>
        <p:nvGrpSpPr>
          <p:cNvPr id="4" name="Group 3">
            <a:extLst>
              <a:ext uri="{FF2B5EF4-FFF2-40B4-BE49-F238E27FC236}">
                <a16:creationId xmlns:a16="http://schemas.microsoft.com/office/drawing/2014/main" id="{65286E00-E00B-4F4A-8199-CE1593F13EEB}"/>
              </a:ext>
            </a:extLst>
          </p:cNvPr>
          <p:cNvGrpSpPr/>
          <p:nvPr/>
        </p:nvGrpSpPr>
        <p:grpSpPr>
          <a:xfrm>
            <a:off x="1396162" y="3013557"/>
            <a:ext cx="3048050" cy="1026247"/>
            <a:chOff x="2080825" y="3162925"/>
            <a:chExt cx="8240130" cy="1026247"/>
          </a:xfrm>
        </p:grpSpPr>
        <p:sp>
          <p:nvSpPr>
            <p:cNvPr id="5" name="Rectangle 4">
              <a:extLst>
                <a:ext uri="{FF2B5EF4-FFF2-40B4-BE49-F238E27FC236}">
                  <a16:creationId xmlns:a16="http://schemas.microsoft.com/office/drawing/2014/main" id="{D5C4E0BE-E063-A84E-AE53-5075ED271FB2}"/>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D54E5ED-56A4-2B48-A725-5DA35C678E3C}"/>
                </a:ext>
              </a:extLst>
            </p:cNvPr>
            <p:cNvSpPr txBox="1"/>
            <p:nvPr/>
          </p:nvSpPr>
          <p:spPr>
            <a:xfrm>
              <a:off x="2230955" y="3235065"/>
              <a:ext cx="8090000" cy="954107"/>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covid_testing</a:t>
              </a:r>
              <a:endParaRPr lang="en-US" sz="2800" dirty="0">
                <a:latin typeface="Monaco" charset="0"/>
                <a:ea typeface="Monaco" charset="0"/>
                <a:cs typeface="Monaco" charset="0"/>
              </a:endParaRPr>
            </a:p>
          </p:txBody>
        </p:sp>
      </p:grpSp>
      <p:grpSp>
        <p:nvGrpSpPr>
          <p:cNvPr id="7" name="Group 6">
            <a:extLst>
              <a:ext uri="{FF2B5EF4-FFF2-40B4-BE49-F238E27FC236}">
                <a16:creationId xmlns:a16="http://schemas.microsoft.com/office/drawing/2014/main" id="{7B2E6851-4429-4D45-A463-D0842A8C7AE8}"/>
              </a:ext>
            </a:extLst>
          </p:cNvPr>
          <p:cNvGrpSpPr/>
          <p:nvPr/>
        </p:nvGrpSpPr>
        <p:grpSpPr>
          <a:xfrm>
            <a:off x="5126774" y="3013557"/>
            <a:ext cx="3041540" cy="1026247"/>
            <a:chOff x="2080825" y="3162925"/>
            <a:chExt cx="8240130" cy="1026247"/>
          </a:xfrm>
        </p:grpSpPr>
        <p:sp>
          <p:nvSpPr>
            <p:cNvPr id="8" name="Rectangle 7">
              <a:extLst>
                <a:ext uri="{FF2B5EF4-FFF2-40B4-BE49-F238E27FC236}">
                  <a16:creationId xmlns:a16="http://schemas.microsoft.com/office/drawing/2014/main" id="{25567E9E-CC1A-AA40-9925-0EB3966E3F0B}"/>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7292DC7-F74E-C042-B5C1-2D4F23525C9D}"/>
                </a:ext>
              </a:extLst>
            </p:cNvPr>
            <p:cNvSpPr txBox="1"/>
            <p:nvPr/>
          </p:nvSpPr>
          <p:spPr>
            <a:xfrm>
              <a:off x="2230955" y="3235065"/>
              <a:ext cx="8090000" cy="954107"/>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Covid_testing</a:t>
              </a:r>
              <a:endParaRPr lang="en-US" sz="2800" dirty="0">
                <a:latin typeface="Monaco" charset="0"/>
                <a:ea typeface="Monaco" charset="0"/>
                <a:cs typeface="Monaco" charset="0"/>
              </a:endParaRPr>
            </a:p>
          </p:txBody>
        </p:sp>
      </p:grpSp>
      <p:grpSp>
        <p:nvGrpSpPr>
          <p:cNvPr id="10" name="Group 9">
            <a:extLst>
              <a:ext uri="{FF2B5EF4-FFF2-40B4-BE49-F238E27FC236}">
                <a16:creationId xmlns:a16="http://schemas.microsoft.com/office/drawing/2014/main" id="{A36E1BE2-9D9D-6742-803C-E2DE0D92CFF9}"/>
              </a:ext>
            </a:extLst>
          </p:cNvPr>
          <p:cNvGrpSpPr/>
          <p:nvPr/>
        </p:nvGrpSpPr>
        <p:grpSpPr>
          <a:xfrm>
            <a:off x="8850877" y="3013557"/>
            <a:ext cx="3032290" cy="1026247"/>
            <a:chOff x="2080825" y="3162925"/>
            <a:chExt cx="8240130" cy="1026247"/>
          </a:xfrm>
        </p:grpSpPr>
        <p:sp>
          <p:nvSpPr>
            <p:cNvPr id="11" name="Rectangle 10">
              <a:extLst>
                <a:ext uri="{FF2B5EF4-FFF2-40B4-BE49-F238E27FC236}">
                  <a16:creationId xmlns:a16="http://schemas.microsoft.com/office/drawing/2014/main" id="{2AB82A40-5E6D-5C40-BFB2-9F0CDDFB56E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7BA0AE8-B9FB-2542-9FF9-9045A63C3C22}"/>
                </a:ext>
              </a:extLst>
            </p:cNvPr>
            <p:cNvSpPr txBox="1"/>
            <p:nvPr/>
          </p:nvSpPr>
          <p:spPr>
            <a:xfrm>
              <a:off x="2230955" y="3235065"/>
              <a:ext cx="8090000" cy="954107"/>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COVID_TESTING</a:t>
              </a:r>
              <a:endParaRPr lang="en-US" sz="2800" dirty="0">
                <a:latin typeface="Monaco" charset="0"/>
                <a:ea typeface="Monaco" charset="0"/>
                <a:cs typeface="Monaco" charset="0"/>
              </a:endParaRPr>
            </a:p>
          </p:txBody>
        </p:sp>
      </p:grpSp>
      <p:sp>
        <p:nvSpPr>
          <p:cNvPr id="13" name="TextBox 12">
            <a:extLst>
              <a:ext uri="{FF2B5EF4-FFF2-40B4-BE49-F238E27FC236}">
                <a16:creationId xmlns:a16="http://schemas.microsoft.com/office/drawing/2014/main" id="{E2852DF7-787A-444E-A246-740C12BC4046}"/>
              </a:ext>
            </a:extLst>
          </p:cNvPr>
          <p:cNvSpPr txBox="1"/>
          <p:nvPr/>
        </p:nvSpPr>
        <p:spPr>
          <a:xfrm>
            <a:off x="4044120" y="2960990"/>
            <a:ext cx="1450591" cy="830997"/>
          </a:xfrm>
          <a:prstGeom prst="rect">
            <a:avLst/>
          </a:prstGeom>
          <a:noFill/>
        </p:spPr>
        <p:txBody>
          <a:bodyPr wrap="square" rtlCol="0">
            <a:spAutoFit/>
          </a:bodyPr>
          <a:lstStyle/>
          <a:p>
            <a:pPr algn="ctr"/>
            <a:r>
              <a:rPr lang="en-US" sz="4800" dirty="0"/>
              <a:t>≠</a:t>
            </a:r>
          </a:p>
        </p:txBody>
      </p:sp>
      <p:sp>
        <p:nvSpPr>
          <p:cNvPr id="14" name="TextBox 13">
            <a:extLst>
              <a:ext uri="{FF2B5EF4-FFF2-40B4-BE49-F238E27FC236}">
                <a16:creationId xmlns:a16="http://schemas.microsoft.com/office/drawing/2014/main" id="{7879A4BE-5213-A545-80CB-FD373CF44E1A}"/>
              </a:ext>
            </a:extLst>
          </p:cNvPr>
          <p:cNvSpPr txBox="1"/>
          <p:nvPr/>
        </p:nvSpPr>
        <p:spPr>
          <a:xfrm>
            <a:off x="7779717" y="2949071"/>
            <a:ext cx="1450591" cy="830997"/>
          </a:xfrm>
          <a:prstGeom prst="rect">
            <a:avLst/>
          </a:prstGeom>
          <a:noFill/>
        </p:spPr>
        <p:txBody>
          <a:bodyPr wrap="square" rtlCol="0">
            <a:spAutoFit/>
          </a:bodyPr>
          <a:lstStyle/>
          <a:p>
            <a:pPr algn="ctr"/>
            <a:r>
              <a:rPr lang="en-US" sz="4800" dirty="0"/>
              <a:t>≠</a:t>
            </a:r>
          </a:p>
        </p:txBody>
      </p:sp>
      <p:grpSp>
        <p:nvGrpSpPr>
          <p:cNvPr id="15" name="Group 14">
            <a:extLst>
              <a:ext uri="{FF2B5EF4-FFF2-40B4-BE49-F238E27FC236}">
                <a16:creationId xmlns:a16="http://schemas.microsoft.com/office/drawing/2014/main" id="{1A1B89AB-87FD-3E47-94DF-06F59A60A17D}"/>
              </a:ext>
            </a:extLst>
          </p:cNvPr>
          <p:cNvGrpSpPr/>
          <p:nvPr/>
        </p:nvGrpSpPr>
        <p:grpSpPr>
          <a:xfrm>
            <a:off x="2760406" y="5025771"/>
            <a:ext cx="964232" cy="655320"/>
            <a:chOff x="2080825" y="3162925"/>
            <a:chExt cx="8240130" cy="655320"/>
          </a:xfrm>
        </p:grpSpPr>
        <p:sp>
          <p:nvSpPr>
            <p:cNvPr id="16" name="Rectangle 15">
              <a:extLst>
                <a:ext uri="{FF2B5EF4-FFF2-40B4-BE49-F238E27FC236}">
                  <a16:creationId xmlns:a16="http://schemas.microsoft.com/office/drawing/2014/main" id="{A18C334C-3C0F-194E-9AD4-DDBC35CB5893}"/>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8827BE1-E10C-DD42-8947-DBE4144BAD9E}"/>
                </a:ext>
              </a:extLst>
            </p:cNvPr>
            <p:cNvSpPr txBox="1"/>
            <p:nvPr/>
          </p:nvSpPr>
          <p:spPr>
            <a:xfrm>
              <a:off x="2230953"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p</a:t>
              </a:r>
              <a:endParaRPr lang="en-US" sz="2800" dirty="0">
                <a:latin typeface="Monaco" charset="0"/>
                <a:ea typeface="Monaco" charset="0"/>
                <a:cs typeface="Monaco" charset="0"/>
              </a:endParaRPr>
            </a:p>
          </p:txBody>
        </p:sp>
      </p:grpSp>
      <p:grpSp>
        <p:nvGrpSpPr>
          <p:cNvPr id="18" name="Group 17">
            <a:extLst>
              <a:ext uri="{FF2B5EF4-FFF2-40B4-BE49-F238E27FC236}">
                <a16:creationId xmlns:a16="http://schemas.microsoft.com/office/drawing/2014/main" id="{DECCF484-C02F-5841-9462-3C0E087CDB44}"/>
              </a:ext>
            </a:extLst>
          </p:cNvPr>
          <p:cNvGrpSpPr/>
          <p:nvPr/>
        </p:nvGrpSpPr>
        <p:grpSpPr>
          <a:xfrm>
            <a:off x="5871201" y="5025771"/>
            <a:ext cx="1332854" cy="655320"/>
            <a:chOff x="2080825" y="3162925"/>
            <a:chExt cx="8240130" cy="655320"/>
          </a:xfrm>
        </p:grpSpPr>
        <p:sp>
          <p:nvSpPr>
            <p:cNvPr id="19" name="Rectangle 18">
              <a:extLst>
                <a:ext uri="{FF2B5EF4-FFF2-40B4-BE49-F238E27FC236}">
                  <a16:creationId xmlns:a16="http://schemas.microsoft.com/office/drawing/2014/main" id="{D7FC89F9-2543-D548-A910-09AA44ED371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D370F50-FE83-6244-85CF-11CAEF30BD15}"/>
                </a:ext>
              </a:extLst>
            </p:cNvPr>
            <p:cNvSpPr txBox="1"/>
            <p:nvPr/>
          </p:nvSpPr>
          <p:spPr>
            <a:xfrm>
              <a:off x="2230953"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name</a:t>
              </a:r>
              <a:endParaRPr lang="en-US" sz="2800" dirty="0">
                <a:latin typeface="Monaco" charset="0"/>
                <a:ea typeface="Monaco" charset="0"/>
                <a:cs typeface="Monaco" charset="0"/>
              </a:endParaRPr>
            </a:p>
          </p:txBody>
        </p:sp>
      </p:grpSp>
      <p:grpSp>
        <p:nvGrpSpPr>
          <p:cNvPr id="21" name="Group 20">
            <a:extLst>
              <a:ext uri="{FF2B5EF4-FFF2-40B4-BE49-F238E27FC236}">
                <a16:creationId xmlns:a16="http://schemas.microsoft.com/office/drawing/2014/main" id="{11D69CFA-2441-FA4B-8C12-84175277E507}"/>
              </a:ext>
            </a:extLst>
          </p:cNvPr>
          <p:cNvGrpSpPr/>
          <p:nvPr/>
        </p:nvGrpSpPr>
        <p:grpSpPr>
          <a:xfrm>
            <a:off x="8525663" y="5025771"/>
            <a:ext cx="3115159" cy="1026247"/>
            <a:chOff x="2080825" y="3162925"/>
            <a:chExt cx="8240130" cy="1026247"/>
          </a:xfrm>
        </p:grpSpPr>
        <p:sp>
          <p:nvSpPr>
            <p:cNvPr id="22" name="Rectangle 21">
              <a:extLst>
                <a:ext uri="{FF2B5EF4-FFF2-40B4-BE49-F238E27FC236}">
                  <a16:creationId xmlns:a16="http://schemas.microsoft.com/office/drawing/2014/main" id="{BEE69754-385D-8043-8E10-06A2180BBAC5}"/>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89E43B6-B3AF-934F-9351-E3A95BC3F3A7}"/>
                </a:ext>
              </a:extLst>
            </p:cNvPr>
            <p:cNvSpPr txBox="1"/>
            <p:nvPr/>
          </p:nvSpPr>
          <p:spPr>
            <a:xfrm>
              <a:off x="2230955" y="3235065"/>
              <a:ext cx="8090000" cy="954107"/>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patient_name</a:t>
              </a:r>
              <a:endParaRPr lang="en-US" sz="2800" dirty="0">
                <a:latin typeface="Monaco" charset="0"/>
                <a:ea typeface="Monaco" charset="0"/>
                <a:cs typeface="Monaco" charset="0"/>
              </a:endParaRPr>
            </a:p>
          </p:txBody>
        </p:sp>
      </p:grpSp>
      <p:sp>
        <p:nvSpPr>
          <p:cNvPr id="24" name="TextBox 23">
            <a:extLst>
              <a:ext uri="{FF2B5EF4-FFF2-40B4-BE49-F238E27FC236}">
                <a16:creationId xmlns:a16="http://schemas.microsoft.com/office/drawing/2014/main" id="{7E6C6B10-79C0-D349-9556-F59B7F992A4D}"/>
              </a:ext>
            </a:extLst>
          </p:cNvPr>
          <p:cNvSpPr txBox="1"/>
          <p:nvPr/>
        </p:nvSpPr>
        <p:spPr>
          <a:xfrm>
            <a:off x="2564895" y="4507625"/>
            <a:ext cx="1286359" cy="523220"/>
          </a:xfrm>
          <a:prstGeom prst="rect">
            <a:avLst/>
          </a:prstGeom>
          <a:noFill/>
        </p:spPr>
        <p:txBody>
          <a:bodyPr wrap="square" rtlCol="0">
            <a:spAutoFit/>
          </a:bodyPr>
          <a:lstStyle/>
          <a:p>
            <a:pPr algn="ctr"/>
            <a:r>
              <a:rPr lang="en-US" sz="2800" dirty="0">
                <a:solidFill>
                  <a:srgbClr val="FF0000"/>
                </a:solidFill>
              </a:rPr>
              <a:t>Bad</a:t>
            </a:r>
          </a:p>
        </p:txBody>
      </p:sp>
      <p:sp>
        <p:nvSpPr>
          <p:cNvPr id="25" name="TextBox 24">
            <a:extLst>
              <a:ext uri="{FF2B5EF4-FFF2-40B4-BE49-F238E27FC236}">
                <a16:creationId xmlns:a16="http://schemas.microsoft.com/office/drawing/2014/main" id="{331D379B-FCA3-2147-8BC6-345C491617E0}"/>
              </a:ext>
            </a:extLst>
          </p:cNvPr>
          <p:cNvSpPr txBox="1"/>
          <p:nvPr/>
        </p:nvSpPr>
        <p:spPr>
          <a:xfrm>
            <a:off x="5197145" y="4507625"/>
            <a:ext cx="2677747" cy="523220"/>
          </a:xfrm>
          <a:prstGeom prst="rect">
            <a:avLst/>
          </a:prstGeom>
          <a:noFill/>
        </p:spPr>
        <p:txBody>
          <a:bodyPr wrap="square" rtlCol="0">
            <a:spAutoFit/>
          </a:bodyPr>
          <a:lstStyle/>
          <a:p>
            <a:pPr algn="ctr"/>
            <a:r>
              <a:rPr lang="en-US" sz="2800" dirty="0">
                <a:solidFill>
                  <a:srgbClr val="FF0000"/>
                </a:solidFill>
              </a:rPr>
              <a:t>Still not great</a:t>
            </a:r>
          </a:p>
        </p:txBody>
      </p:sp>
      <p:sp>
        <p:nvSpPr>
          <p:cNvPr id="26" name="TextBox 25">
            <a:extLst>
              <a:ext uri="{FF2B5EF4-FFF2-40B4-BE49-F238E27FC236}">
                <a16:creationId xmlns:a16="http://schemas.microsoft.com/office/drawing/2014/main" id="{E5BE2F7D-388F-EB41-AD2E-CD6DB5938E43}"/>
              </a:ext>
            </a:extLst>
          </p:cNvPr>
          <p:cNvSpPr txBox="1"/>
          <p:nvPr/>
        </p:nvSpPr>
        <p:spPr>
          <a:xfrm>
            <a:off x="9304613" y="4507625"/>
            <a:ext cx="1286359" cy="523220"/>
          </a:xfrm>
          <a:prstGeom prst="rect">
            <a:avLst/>
          </a:prstGeom>
          <a:noFill/>
        </p:spPr>
        <p:txBody>
          <a:bodyPr wrap="square" rtlCol="0">
            <a:spAutoFit/>
          </a:bodyPr>
          <a:lstStyle/>
          <a:p>
            <a:pPr algn="ctr"/>
            <a:r>
              <a:rPr lang="en-US" sz="2800" dirty="0">
                <a:solidFill>
                  <a:srgbClr val="92D050"/>
                </a:solidFill>
              </a:rPr>
              <a:t>Good</a:t>
            </a:r>
          </a:p>
        </p:txBody>
      </p:sp>
      <p:sp>
        <p:nvSpPr>
          <p:cNvPr id="27" name="Slide Number Placeholder 26">
            <a:extLst>
              <a:ext uri="{FF2B5EF4-FFF2-40B4-BE49-F238E27FC236}">
                <a16:creationId xmlns:a16="http://schemas.microsoft.com/office/drawing/2014/main" id="{B65625C4-0404-F643-B2DD-51AB48EF16C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33</a:t>
            </a:fld>
            <a:endParaRPr lang="en-US">
              <a:solidFill>
                <a:prstClr val="black">
                  <a:lumMod val="95000"/>
                  <a:lumOff val="5000"/>
                </a:prstClr>
              </a:solidFill>
            </a:endParaRPr>
          </a:p>
        </p:txBody>
      </p:sp>
    </p:spTree>
    <p:extLst>
      <p:ext uri="{BB962C8B-B14F-4D97-AF65-F5344CB8AC3E}">
        <p14:creationId xmlns:p14="http://schemas.microsoft.com/office/powerpoint/2010/main" val="120820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21B592-BBA6-7F42-8EAD-6D25AE37346D}"/>
              </a:ext>
            </a:extLst>
          </p:cNvPr>
          <p:cNvPicPr>
            <a:picLocks noChangeAspect="1"/>
          </p:cNvPicPr>
          <p:nvPr/>
        </p:nvPicPr>
        <p:blipFill>
          <a:blip r:embed="rId3"/>
          <a:stretch>
            <a:fillRect/>
          </a:stretch>
        </p:blipFill>
        <p:spPr>
          <a:xfrm>
            <a:off x="3981450" y="2457841"/>
            <a:ext cx="7073900" cy="2654300"/>
          </a:xfrm>
          <a:prstGeom prst="rect">
            <a:avLst/>
          </a:prstGeom>
        </p:spPr>
      </p:pic>
      <p:sp>
        <p:nvSpPr>
          <p:cNvPr id="7" name="Rounded Rectangular Callout 6">
            <a:extLst>
              <a:ext uri="{FF2B5EF4-FFF2-40B4-BE49-F238E27FC236}">
                <a16:creationId xmlns:a16="http://schemas.microsoft.com/office/drawing/2014/main" id="{4DC09B6A-48C7-1844-A332-9D9BB5B82FC3}"/>
              </a:ext>
            </a:extLst>
          </p:cNvPr>
          <p:cNvSpPr/>
          <p:nvPr/>
        </p:nvSpPr>
        <p:spPr>
          <a:xfrm>
            <a:off x="593821" y="3784991"/>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A45BD-10F4-0E46-8762-A31C5B969364}"/>
              </a:ext>
            </a:extLst>
          </p:cNvPr>
          <p:cNvSpPr>
            <a:spLocks noGrp="1"/>
          </p:cNvSpPr>
          <p:nvPr>
            <p:ph type="title"/>
          </p:nvPr>
        </p:nvSpPr>
        <p:spPr/>
        <p:txBody>
          <a:bodyPr/>
          <a:lstStyle/>
          <a:p>
            <a:r>
              <a:rPr lang="en-US" dirty="0"/>
              <a:t>Viewing the Contents of a </a:t>
            </a:r>
            <a:r>
              <a:rPr lang="en-US" dirty="0" err="1"/>
              <a:t>Dataframe</a:t>
            </a:r>
            <a:endParaRPr lang="en-US" dirty="0"/>
          </a:p>
        </p:txBody>
      </p:sp>
      <p:sp>
        <p:nvSpPr>
          <p:cNvPr id="6" name="TextBox 5">
            <a:extLst>
              <a:ext uri="{FF2B5EF4-FFF2-40B4-BE49-F238E27FC236}">
                <a16:creationId xmlns:a16="http://schemas.microsoft.com/office/drawing/2014/main" id="{DD486F58-AB87-A447-8882-14952A2F1303}"/>
              </a:ext>
            </a:extLst>
          </p:cNvPr>
          <p:cNvSpPr txBox="1"/>
          <p:nvPr/>
        </p:nvSpPr>
        <p:spPr>
          <a:xfrm>
            <a:off x="670021" y="4061989"/>
            <a:ext cx="2718018" cy="954107"/>
          </a:xfrm>
          <a:prstGeom prst="rect">
            <a:avLst/>
          </a:prstGeom>
          <a:noFill/>
        </p:spPr>
        <p:txBody>
          <a:bodyPr wrap="square" rtlCol="0" anchor="ctr">
            <a:spAutoFit/>
          </a:bodyPr>
          <a:lstStyle/>
          <a:p>
            <a:pPr algn="ctr"/>
            <a:r>
              <a:rPr lang="en-US" sz="2800" dirty="0">
                <a:solidFill>
                  <a:schemeClr val="bg1"/>
                </a:solidFill>
              </a:rPr>
              <a:t>single click to explore the data</a:t>
            </a:r>
            <a:endParaRPr lang="en-US" dirty="0">
              <a:solidFill>
                <a:schemeClr val="bg1"/>
              </a:solidFill>
            </a:endParaRPr>
          </a:p>
        </p:txBody>
      </p:sp>
      <p:sp>
        <p:nvSpPr>
          <p:cNvPr id="5" name="Slide Number Placeholder 4">
            <a:extLst>
              <a:ext uri="{FF2B5EF4-FFF2-40B4-BE49-F238E27FC236}">
                <a16:creationId xmlns:a16="http://schemas.microsoft.com/office/drawing/2014/main" id="{61DBE85C-021C-284B-8EF7-5C14FEA594F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34</a:t>
            </a:fld>
            <a:endParaRPr lang="en-US">
              <a:solidFill>
                <a:prstClr val="black">
                  <a:lumMod val="95000"/>
                  <a:lumOff val="5000"/>
                </a:prstClr>
              </a:solidFill>
            </a:endParaRPr>
          </a:p>
        </p:txBody>
      </p:sp>
    </p:spTree>
    <p:extLst>
      <p:ext uri="{BB962C8B-B14F-4D97-AF65-F5344CB8AC3E}">
        <p14:creationId xmlns:p14="http://schemas.microsoft.com/office/powerpoint/2010/main" val="69261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5A810C-F494-9B4C-B43A-C9397078F24D}"/>
              </a:ext>
            </a:extLst>
          </p:cNvPr>
          <p:cNvPicPr>
            <a:picLocks noChangeAspect="1"/>
          </p:cNvPicPr>
          <p:nvPr/>
        </p:nvPicPr>
        <p:blipFill>
          <a:blip r:embed="rId3"/>
          <a:stretch>
            <a:fillRect/>
          </a:stretch>
        </p:blipFill>
        <p:spPr>
          <a:xfrm>
            <a:off x="2651894" y="2309013"/>
            <a:ext cx="6891867" cy="3656051"/>
          </a:xfrm>
          <a:prstGeom prst="rect">
            <a:avLst/>
          </a:prstGeom>
        </p:spPr>
      </p:pic>
      <p:sp>
        <p:nvSpPr>
          <p:cNvPr id="2" name="Title 1"/>
          <p:cNvSpPr>
            <a:spLocks noGrp="1"/>
          </p:cNvSpPr>
          <p:nvPr>
            <p:ph type="title"/>
          </p:nvPr>
        </p:nvSpPr>
        <p:spPr/>
        <p:txBody>
          <a:bodyPr/>
          <a:lstStyle/>
          <a:p>
            <a:r>
              <a:rPr lang="en-US" dirty="0"/>
              <a:t>Viewing the Contents of a </a:t>
            </a:r>
            <a:r>
              <a:rPr lang="en-US" dirty="0" err="1"/>
              <a:t>Dataframe</a:t>
            </a:r>
            <a:endParaRPr lang="en-US" dirty="0"/>
          </a:p>
        </p:txBody>
      </p:sp>
      <p:sp>
        <p:nvSpPr>
          <p:cNvPr id="6" name="Rounded Rectangular Callout 5">
            <a:extLst>
              <a:ext uri="{FF2B5EF4-FFF2-40B4-BE49-F238E27FC236}">
                <a16:creationId xmlns:a16="http://schemas.microsoft.com/office/drawing/2014/main" id="{AAC33ADD-E00D-8444-BD67-D3F02DE2C555}"/>
              </a:ext>
            </a:extLst>
          </p:cNvPr>
          <p:cNvSpPr/>
          <p:nvPr/>
        </p:nvSpPr>
        <p:spPr>
          <a:xfrm>
            <a:off x="48479" y="4826235"/>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2C5C91-6B4B-9B4D-92B8-7F028DEA60CE}"/>
              </a:ext>
            </a:extLst>
          </p:cNvPr>
          <p:cNvSpPr txBox="1"/>
          <p:nvPr/>
        </p:nvSpPr>
        <p:spPr>
          <a:xfrm>
            <a:off x="124679" y="4887789"/>
            <a:ext cx="2718018" cy="1384995"/>
          </a:xfrm>
          <a:prstGeom prst="rect">
            <a:avLst/>
          </a:prstGeom>
          <a:noFill/>
        </p:spPr>
        <p:txBody>
          <a:bodyPr wrap="square" rtlCol="0" anchor="ctr">
            <a:spAutoFit/>
          </a:bodyPr>
          <a:lstStyle/>
          <a:p>
            <a:pPr algn="ctr"/>
            <a:r>
              <a:rPr lang="en-US" sz="2800" dirty="0">
                <a:solidFill>
                  <a:schemeClr val="bg1"/>
                </a:solidFill>
              </a:rPr>
              <a:t>15,524 Observations (Rows)</a:t>
            </a:r>
            <a:endParaRPr lang="en-US" dirty="0">
              <a:solidFill>
                <a:schemeClr val="bg1"/>
              </a:solidFill>
            </a:endParaRPr>
          </a:p>
        </p:txBody>
      </p:sp>
      <p:sp>
        <p:nvSpPr>
          <p:cNvPr id="9" name="Rounded Rectangular Callout 8">
            <a:extLst>
              <a:ext uri="{FF2B5EF4-FFF2-40B4-BE49-F238E27FC236}">
                <a16:creationId xmlns:a16="http://schemas.microsoft.com/office/drawing/2014/main" id="{7B0130EA-7E87-554F-AF10-C93FC5AC0928}"/>
              </a:ext>
            </a:extLst>
          </p:cNvPr>
          <p:cNvSpPr/>
          <p:nvPr/>
        </p:nvSpPr>
        <p:spPr>
          <a:xfrm>
            <a:off x="9200558" y="2901680"/>
            <a:ext cx="2870418" cy="1508105"/>
          </a:xfrm>
          <a:prstGeom prst="wedgeRoundRectCallout">
            <a:avLst>
              <a:gd name="adj1" fmla="val -78780"/>
              <a:gd name="adj2" fmla="val -3998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2DEB1BC-FEAD-9B48-AB3F-70802BFC1745}"/>
              </a:ext>
            </a:extLst>
          </p:cNvPr>
          <p:cNvSpPr txBox="1"/>
          <p:nvPr/>
        </p:nvSpPr>
        <p:spPr>
          <a:xfrm>
            <a:off x="9276758" y="3178678"/>
            <a:ext cx="2718018" cy="954107"/>
          </a:xfrm>
          <a:prstGeom prst="rect">
            <a:avLst/>
          </a:prstGeom>
          <a:noFill/>
        </p:spPr>
        <p:txBody>
          <a:bodyPr wrap="square" rtlCol="0" anchor="ctr">
            <a:spAutoFit/>
          </a:bodyPr>
          <a:lstStyle/>
          <a:p>
            <a:pPr algn="ctr"/>
            <a:r>
              <a:rPr lang="en-US" sz="2800" dirty="0">
                <a:solidFill>
                  <a:schemeClr val="bg1"/>
                </a:solidFill>
              </a:rPr>
              <a:t>17 Attributes (Columns)</a:t>
            </a:r>
            <a:endParaRPr lang="en-US" dirty="0">
              <a:solidFill>
                <a:schemeClr val="bg1"/>
              </a:solidFill>
            </a:endParaRPr>
          </a:p>
        </p:txBody>
      </p:sp>
      <p:sp>
        <p:nvSpPr>
          <p:cNvPr id="8" name="Slide Number Placeholder 7">
            <a:extLst>
              <a:ext uri="{FF2B5EF4-FFF2-40B4-BE49-F238E27FC236}">
                <a16:creationId xmlns:a16="http://schemas.microsoft.com/office/drawing/2014/main" id="{23A5B899-EA25-1A4C-A643-5056866435E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35</a:t>
            </a:fld>
            <a:endParaRPr lang="en-US">
              <a:solidFill>
                <a:prstClr val="black">
                  <a:lumMod val="95000"/>
                  <a:lumOff val="5000"/>
                </a:prstClr>
              </a:solidFill>
            </a:endParaRPr>
          </a:p>
        </p:txBody>
      </p:sp>
    </p:spTree>
    <p:extLst>
      <p:ext uri="{BB962C8B-B14F-4D97-AF65-F5344CB8AC3E}">
        <p14:creationId xmlns:p14="http://schemas.microsoft.com/office/powerpoint/2010/main" val="810324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813034"/>
            <a:ext cx="9948672" cy="449632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head() function is helpful for displaying a snippet of your </a:t>
            </a:r>
            <a:r>
              <a:rPr lang="en-US" sz="3200" dirty="0" err="1"/>
              <a:t>dataframe</a:t>
            </a:r>
            <a:endParaRPr lang="en-US" sz="3200" dirty="0"/>
          </a:p>
        </p:txBody>
      </p:sp>
      <p:grpSp>
        <p:nvGrpSpPr>
          <p:cNvPr id="6" name="Group 5">
            <a:extLst>
              <a:ext uri="{FF2B5EF4-FFF2-40B4-BE49-F238E27FC236}">
                <a16:creationId xmlns:a16="http://schemas.microsoft.com/office/drawing/2014/main" id="{B6766643-1413-FD43-B3D4-AE2B50C89B23}"/>
              </a:ext>
            </a:extLst>
          </p:cNvPr>
          <p:cNvGrpSpPr/>
          <p:nvPr/>
        </p:nvGrpSpPr>
        <p:grpSpPr>
          <a:xfrm>
            <a:off x="1213945" y="2896032"/>
            <a:ext cx="9932275" cy="655320"/>
            <a:chOff x="2080823" y="3162925"/>
            <a:chExt cx="8090004" cy="655320"/>
          </a:xfrm>
        </p:grpSpPr>
        <p:sp>
          <p:nvSpPr>
            <p:cNvPr id="7" name="Rectangle 6">
              <a:extLst>
                <a:ext uri="{FF2B5EF4-FFF2-40B4-BE49-F238E27FC236}">
                  <a16:creationId xmlns:a16="http://schemas.microsoft.com/office/drawing/2014/main" id="{458D1400-5292-684D-A609-A27FBC2ADF7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060CCB-365C-0749-8B06-D2900824F5D5}"/>
                </a:ext>
              </a:extLst>
            </p:cNvPr>
            <p:cNvSpPr txBox="1"/>
            <p:nvPr/>
          </p:nvSpPr>
          <p:spPr>
            <a:xfrm>
              <a:off x="2080823" y="3235065"/>
              <a:ext cx="8090002" cy="523220"/>
            </a:xfrm>
            <a:prstGeom prst="rect">
              <a:avLst/>
            </a:prstGeom>
            <a:noFill/>
          </p:spPr>
          <p:txBody>
            <a:bodyPr wrap="square" rtlCol="0">
              <a:spAutoFit/>
            </a:bodyPr>
            <a:lstStyle/>
            <a:p>
              <a:pPr algn="ctr"/>
              <a:r>
                <a:rPr lang="en-US" sz="2800" b="1" dirty="0">
                  <a:latin typeface="Monaco" charset="0"/>
                  <a:ea typeface="Monaco" charset="0"/>
                  <a:cs typeface="Monaco" charset="0"/>
                </a:rPr>
                <a:t>head</a:t>
              </a:r>
              <a:r>
                <a:rPr lang="en-US" sz="2800" dirty="0">
                  <a:latin typeface="Monaco" charset="0"/>
                  <a:ea typeface="Monaco" charset="0"/>
                  <a:cs typeface="Monaco" charset="0"/>
                </a:rPr>
                <a:t>(</a:t>
              </a:r>
              <a:r>
                <a:rPr lang="en-US" sz="2800" dirty="0" err="1">
                  <a:solidFill>
                    <a:srgbClr val="0070C0"/>
                  </a:solidFill>
                  <a:latin typeface="Monaco" charset="0"/>
                  <a:ea typeface="Monaco" charset="0"/>
                  <a:cs typeface="Monaco" charset="0"/>
                </a:rPr>
                <a:t>object_name</a:t>
              </a:r>
              <a:r>
                <a:rPr lang="en-US" sz="2800" dirty="0">
                  <a:solidFill>
                    <a:srgbClr val="0070C0"/>
                  </a:solidFill>
                  <a:latin typeface="Monaco" charset="0"/>
                  <a:ea typeface="Monaco" charset="0"/>
                  <a:cs typeface="Monaco" charset="0"/>
                </a:rPr>
                <a:t>, n=number of rows to view</a:t>
              </a:r>
              <a:r>
                <a:rPr lang="en-US" sz="2800" dirty="0">
                  <a:latin typeface="Monaco" charset="0"/>
                  <a:ea typeface="Monaco" charset="0"/>
                  <a:cs typeface="Monaco" charset="0"/>
                </a:rPr>
                <a:t>)</a:t>
              </a:r>
            </a:p>
          </p:txBody>
        </p:sp>
      </p:grpSp>
      <p:sp>
        <p:nvSpPr>
          <p:cNvPr id="9" name="Rounded Rectangular Callout 8">
            <a:extLst>
              <a:ext uri="{FF2B5EF4-FFF2-40B4-BE49-F238E27FC236}">
                <a16:creationId xmlns:a16="http://schemas.microsoft.com/office/drawing/2014/main" id="{27BA5E18-A0B3-234A-A6A5-A8E93703B3C1}"/>
              </a:ext>
            </a:extLst>
          </p:cNvPr>
          <p:cNvSpPr/>
          <p:nvPr/>
        </p:nvSpPr>
        <p:spPr>
          <a:xfrm>
            <a:off x="201706" y="4634350"/>
            <a:ext cx="2870418" cy="1508105"/>
          </a:xfrm>
          <a:prstGeom prst="wedgeRoundRectCallout">
            <a:avLst>
              <a:gd name="adj1" fmla="val 67867"/>
              <a:gd name="adj2" fmla="val -653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0B9FD9A-F0DE-6C4B-8C96-423C6FD89B9D}"/>
              </a:ext>
            </a:extLst>
          </p:cNvPr>
          <p:cNvSpPr txBox="1"/>
          <p:nvPr/>
        </p:nvSpPr>
        <p:spPr>
          <a:xfrm>
            <a:off x="277906" y="4911348"/>
            <a:ext cx="2718018" cy="954107"/>
          </a:xfrm>
          <a:prstGeom prst="rect">
            <a:avLst/>
          </a:prstGeom>
          <a:noFill/>
        </p:spPr>
        <p:txBody>
          <a:bodyPr wrap="square" rtlCol="0" anchor="ctr">
            <a:spAutoFit/>
          </a:bodyPr>
          <a:lstStyle/>
          <a:p>
            <a:pPr algn="ctr"/>
            <a:r>
              <a:rPr lang="en-US" sz="2800" dirty="0">
                <a:solidFill>
                  <a:schemeClr val="bg1"/>
                </a:solidFill>
              </a:rPr>
              <a:t>Sample of Data in Your Object</a:t>
            </a:r>
            <a:endParaRPr lang="en-US" dirty="0">
              <a:solidFill>
                <a:schemeClr val="bg1"/>
              </a:solidFill>
            </a:endParaRPr>
          </a:p>
        </p:txBody>
      </p:sp>
      <p:pic>
        <p:nvPicPr>
          <p:cNvPr id="13" name="Picture 12">
            <a:extLst>
              <a:ext uri="{FF2B5EF4-FFF2-40B4-BE49-F238E27FC236}">
                <a16:creationId xmlns:a16="http://schemas.microsoft.com/office/drawing/2014/main" id="{0C4D71F6-1340-134D-A0E3-A9D9EE1D4FA2}"/>
              </a:ext>
            </a:extLst>
          </p:cNvPr>
          <p:cNvPicPr>
            <a:picLocks noChangeAspect="1"/>
          </p:cNvPicPr>
          <p:nvPr/>
        </p:nvPicPr>
        <p:blipFill>
          <a:blip r:embed="rId3"/>
          <a:stretch>
            <a:fillRect/>
          </a:stretch>
        </p:blipFill>
        <p:spPr>
          <a:xfrm>
            <a:off x="3633977" y="3721028"/>
            <a:ext cx="6776970" cy="2990144"/>
          </a:xfrm>
          <a:prstGeom prst="rect">
            <a:avLst/>
          </a:prstGeom>
        </p:spPr>
      </p:pic>
      <p:sp>
        <p:nvSpPr>
          <p:cNvPr id="14" name="Slide Number Placeholder 13">
            <a:extLst>
              <a:ext uri="{FF2B5EF4-FFF2-40B4-BE49-F238E27FC236}">
                <a16:creationId xmlns:a16="http://schemas.microsoft.com/office/drawing/2014/main" id="{9F3524C9-755D-764A-877C-DDBA8A52826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36</a:t>
            </a:fld>
            <a:endParaRPr lang="en-US">
              <a:solidFill>
                <a:prstClr val="black">
                  <a:lumMod val="95000"/>
                  <a:lumOff val="5000"/>
                </a:prstClr>
              </a:solidFill>
            </a:endParaRPr>
          </a:p>
        </p:txBody>
      </p:sp>
    </p:spTree>
    <p:extLst>
      <p:ext uri="{BB962C8B-B14F-4D97-AF65-F5344CB8AC3E}">
        <p14:creationId xmlns:p14="http://schemas.microsoft.com/office/powerpoint/2010/main" val="2813097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4</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447800" y="1944583"/>
            <a:ext cx="8456184" cy="4392847"/>
          </a:xfrm>
        </p:spPr>
        <p:txBody>
          <a:bodyPr>
            <a:normAutofit/>
          </a:bodyPr>
          <a:lstStyle/>
          <a:p>
            <a:pPr marL="0" indent="0">
              <a:buNone/>
            </a:pPr>
            <a:r>
              <a:rPr lang="en-US" sz="3500" dirty="0"/>
              <a:t>Understanding Object Contents</a:t>
            </a:r>
          </a:p>
          <a:p>
            <a:pPr marL="0" indent="0">
              <a:buNone/>
            </a:pPr>
            <a:endParaRPr lang="en-US" sz="3500" dirty="0"/>
          </a:p>
          <a:p>
            <a:pPr marL="0" indent="0">
              <a:buNone/>
            </a:pPr>
            <a:r>
              <a:rPr lang="en-US" sz="3500" dirty="0"/>
              <a:t>Use the </a:t>
            </a:r>
            <a:r>
              <a:rPr lang="en-US" sz="3500" b="1" dirty="0">
                <a:solidFill>
                  <a:srgbClr val="0070C0"/>
                </a:solidFill>
                <a:latin typeface="Monaco" pitchFamily="2" charset="77"/>
              </a:rPr>
              <a:t>tail()</a:t>
            </a:r>
            <a:r>
              <a:rPr lang="en-US" sz="3500" dirty="0"/>
              <a:t> function to view the </a:t>
            </a:r>
            <a:r>
              <a:rPr lang="en-US" sz="3500" b="1" dirty="0"/>
              <a:t>last 10 rows </a:t>
            </a:r>
            <a:r>
              <a:rPr lang="en-US" sz="3500" dirty="0"/>
              <a:t>of our object </a:t>
            </a:r>
            <a:r>
              <a:rPr lang="en-US" sz="3500" b="1" dirty="0" err="1">
                <a:solidFill>
                  <a:srgbClr val="0070C0"/>
                </a:solidFill>
                <a:latin typeface="Monaco" pitchFamily="2" charset="77"/>
              </a:rPr>
              <a:t>covid_testing</a:t>
            </a:r>
            <a:r>
              <a:rPr lang="en-US" sz="3500" dirty="0"/>
              <a:t>.</a:t>
            </a:r>
          </a:p>
          <a:p>
            <a:pPr marL="0" indent="0">
              <a:buNone/>
            </a:pPr>
            <a:endParaRPr lang="en-US" sz="3500" dirty="0"/>
          </a:p>
          <a:p>
            <a:pPr marL="0" indent="0">
              <a:buNone/>
            </a:pPr>
            <a:r>
              <a:rPr lang="en-US" sz="3500" dirty="0"/>
              <a:t>-What is the ratio of female to male patients in this subset of data?</a:t>
            </a:r>
          </a:p>
          <a:p>
            <a:pPr marL="0" indent="0">
              <a:buNone/>
            </a:pPr>
            <a:endParaRPr lang="en-US" b="1" dirty="0"/>
          </a:p>
        </p:txBody>
      </p:sp>
      <p:sp>
        <p:nvSpPr>
          <p:cNvPr id="2" name="Slide Number Placeholder 1">
            <a:extLst>
              <a:ext uri="{FF2B5EF4-FFF2-40B4-BE49-F238E27FC236}">
                <a16:creationId xmlns:a16="http://schemas.microsoft.com/office/drawing/2014/main" id="{14C9003B-E07C-7240-85C5-C13B1D756A5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37</a:t>
            </a:fld>
            <a:endParaRPr lang="en-US">
              <a:solidFill>
                <a:prstClr val="black">
                  <a:lumMod val="95000"/>
                  <a:lumOff val="5000"/>
                </a:prstClr>
              </a:solidFill>
            </a:endParaRPr>
          </a:p>
        </p:txBody>
      </p:sp>
    </p:spTree>
    <p:extLst>
      <p:ext uri="{BB962C8B-B14F-4D97-AF65-F5344CB8AC3E}">
        <p14:creationId xmlns:p14="http://schemas.microsoft.com/office/powerpoint/2010/main" val="243440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A51C325-3243-7A45-9C5A-EDC26A65A9B1}"/>
              </a:ext>
            </a:extLst>
          </p:cNvPr>
          <p:cNvSpPr/>
          <p:nvPr/>
        </p:nvSpPr>
        <p:spPr>
          <a:xfrm rot="1267757">
            <a:off x="4713278" y="3942052"/>
            <a:ext cx="1767189" cy="21128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ular Callout 35">
            <a:extLst>
              <a:ext uri="{FF2B5EF4-FFF2-40B4-BE49-F238E27FC236}">
                <a16:creationId xmlns:a16="http://schemas.microsoft.com/office/drawing/2014/main" id="{11DAB16A-D06D-FE4C-9F9B-589B6175D7B2}"/>
              </a:ext>
            </a:extLst>
          </p:cNvPr>
          <p:cNvSpPr/>
          <p:nvPr/>
        </p:nvSpPr>
        <p:spPr>
          <a:xfrm>
            <a:off x="8011995" y="930897"/>
            <a:ext cx="3204644" cy="2608974"/>
          </a:xfrm>
          <a:prstGeom prst="wedgeRoundRectCallout">
            <a:avLst>
              <a:gd name="adj1" fmla="val -85280"/>
              <a:gd name="adj2" fmla="val -302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 Hero is Born</a:t>
            </a:r>
          </a:p>
        </p:txBody>
      </p:sp>
      <p:pic>
        <p:nvPicPr>
          <p:cNvPr id="2050" name="Picture 2" descr="http://readxl.tidyverse.org/">
            <a:extLst>
              <a:ext uri="{FF2B5EF4-FFF2-40B4-BE49-F238E27FC236}">
                <a16:creationId xmlns:a16="http://schemas.microsoft.com/office/drawing/2014/main" id="{EAD6BF3F-D6CC-8B4D-95CF-040618C34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639" y="2900856"/>
            <a:ext cx="2325840" cy="26959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106954EC-25A2-C840-BDBB-E02E6168791F}"/>
              </a:ext>
            </a:extLst>
          </p:cNvPr>
          <p:cNvCxnSpPr>
            <a:cxnSpLocks/>
          </p:cNvCxnSpPr>
          <p:nvPr/>
        </p:nvCxnSpPr>
        <p:spPr>
          <a:xfrm flipH="1">
            <a:off x="5029200" y="52026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AB5667-61C7-B349-9ABF-3B6EF8A03F41}"/>
              </a:ext>
            </a:extLst>
          </p:cNvPr>
          <p:cNvCxnSpPr>
            <a:cxnSpLocks/>
          </p:cNvCxnSpPr>
          <p:nvPr/>
        </p:nvCxnSpPr>
        <p:spPr>
          <a:xfrm>
            <a:off x="5029200" y="57859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0386C4-3746-C14D-A545-8AA86169A1D1}"/>
              </a:ext>
            </a:extLst>
          </p:cNvPr>
          <p:cNvCxnSpPr>
            <a:cxnSpLocks/>
          </p:cNvCxnSpPr>
          <p:nvPr/>
        </p:nvCxnSpPr>
        <p:spPr>
          <a:xfrm>
            <a:off x="4593021" y="64352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C1835F3-4226-5747-A53B-DE56ED172424}"/>
              </a:ext>
            </a:extLst>
          </p:cNvPr>
          <p:cNvGrpSpPr/>
          <p:nvPr/>
        </p:nvGrpSpPr>
        <p:grpSpPr>
          <a:xfrm flipH="1">
            <a:off x="6599348" y="5202621"/>
            <a:ext cx="846082" cy="1232655"/>
            <a:chOff x="4745421" y="5355021"/>
            <a:chExt cx="846082" cy="1232655"/>
          </a:xfrm>
        </p:grpSpPr>
        <p:cxnSp>
          <p:nvCxnSpPr>
            <p:cNvPr id="16" name="Straight Connector 15">
              <a:extLst>
                <a:ext uri="{FF2B5EF4-FFF2-40B4-BE49-F238E27FC236}">
                  <a16:creationId xmlns:a16="http://schemas.microsoft.com/office/drawing/2014/main" id="{343E998F-EB47-CB44-AE87-02DD880DF424}"/>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C55DC6B-0109-E640-9BE4-1790BDCDDC39}"/>
                </a:ext>
              </a:extLst>
            </p:cNvPr>
            <p:cNvGrpSpPr/>
            <p:nvPr/>
          </p:nvGrpSpPr>
          <p:grpSpPr>
            <a:xfrm>
              <a:off x="4745421" y="5938345"/>
              <a:ext cx="436179" cy="649331"/>
              <a:chOff x="4745421" y="5938345"/>
              <a:chExt cx="436179" cy="649331"/>
            </a:xfrm>
          </p:grpSpPr>
          <p:cxnSp>
            <p:nvCxnSpPr>
              <p:cNvPr id="17" name="Straight Connector 16">
                <a:extLst>
                  <a:ext uri="{FF2B5EF4-FFF2-40B4-BE49-F238E27FC236}">
                    <a16:creationId xmlns:a16="http://schemas.microsoft.com/office/drawing/2014/main" id="{D60E7F4F-5747-E94C-A41C-2D868A9C1AF2}"/>
                  </a:ext>
                </a:extLst>
              </p:cNvPr>
              <p:cNvCxnSpPr>
                <a:cxnSpLocks/>
              </p:cNvCxnSpPr>
              <p:nvPr/>
            </p:nvCxnSpPr>
            <p:spPr>
              <a:xfrm>
                <a:off x="5181600"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9DC967-7D62-4144-87D4-E550D226F790}"/>
                  </a:ext>
                </a:extLst>
              </p:cNvPr>
              <p:cNvCxnSpPr>
                <a:cxnSpLocks/>
              </p:cNvCxnSpPr>
              <p:nvPr/>
            </p:nvCxnSpPr>
            <p:spPr>
              <a:xfrm>
                <a:off x="4745421" y="65876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grpSp>
      <p:cxnSp>
        <p:nvCxnSpPr>
          <p:cNvPr id="22" name="Straight Connector 21">
            <a:extLst>
              <a:ext uri="{FF2B5EF4-FFF2-40B4-BE49-F238E27FC236}">
                <a16:creationId xmlns:a16="http://schemas.microsoft.com/office/drawing/2014/main" id="{D33802C3-2E78-4F49-B3FF-9411955F6E49}"/>
              </a:ext>
            </a:extLst>
          </p:cNvPr>
          <p:cNvCxnSpPr>
            <a:cxnSpLocks/>
          </p:cNvCxnSpPr>
          <p:nvPr/>
        </p:nvCxnSpPr>
        <p:spPr>
          <a:xfrm rot="16200000">
            <a:off x="7327191" y="3726657"/>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A57316-987C-BD43-9EBB-8B3346EF9FC7}"/>
              </a:ext>
            </a:extLst>
          </p:cNvPr>
          <p:cNvCxnSpPr>
            <a:cxnSpLocks/>
          </p:cNvCxnSpPr>
          <p:nvPr/>
        </p:nvCxnSpPr>
        <p:spPr>
          <a:xfrm rot="10800000" flipH="1">
            <a:off x="7823803" y="3186528"/>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4814D9E-EE57-B049-8958-12CBA06B4A8C}"/>
              </a:ext>
            </a:extLst>
          </p:cNvPr>
          <p:cNvGrpSpPr/>
          <p:nvPr/>
        </p:nvGrpSpPr>
        <p:grpSpPr>
          <a:xfrm rot="5400000">
            <a:off x="4104606" y="3413237"/>
            <a:ext cx="409903" cy="1210162"/>
            <a:chOff x="5181600" y="5355021"/>
            <a:chExt cx="409903" cy="1210162"/>
          </a:xfrm>
        </p:grpSpPr>
        <p:cxnSp>
          <p:nvCxnSpPr>
            <p:cNvPr id="27" name="Straight Connector 26">
              <a:extLst>
                <a:ext uri="{FF2B5EF4-FFF2-40B4-BE49-F238E27FC236}">
                  <a16:creationId xmlns:a16="http://schemas.microsoft.com/office/drawing/2014/main" id="{D7C01906-8741-624B-8133-498900C585C9}"/>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9CBB530-8EBF-984B-9AF3-3C212EB13B9F}"/>
                </a:ext>
              </a:extLst>
            </p:cNvPr>
            <p:cNvCxnSpPr>
              <a:cxnSpLocks/>
            </p:cNvCxnSpPr>
            <p:nvPr/>
          </p:nvCxnSpPr>
          <p:spPr>
            <a:xfrm>
              <a:off x="5181601"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511EC99D-44D0-3B49-AF73-B210C214A86F}"/>
              </a:ext>
            </a:extLst>
          </p:cNvPr>
          <p:cNvSpPr/>
          <p:nvPr/>
        </p:nvSpPr>
        <p:spPr>
          <a:xfrm>
            <a:off x="5387078" y="1519895"/>
            <a:ext cx="1380961" cy="13809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1A0927D-6D36-974F-83A1-0B2B07C8C835}"/>
              </a:ext>
            </a:extLst>
          </p:cNvPr>
          <p:cNvSpPr/>
          <p:nvPr/>
        </p:nvSpPr>
        <p:spPr>
          <a:xfrm rot="20668628">
            <a:off x="5819240" y="2456632"/>
            <a:ext cx="516636" cy="15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7EC086F-48BB-9647-B476-6E952F2FC66E}"/>
              </a:ext>
            </a:extLst>
          </p:cNvPr>
          <p:cNvSpPr/>
          <p:nvPr/>
        </p:nvSpPr>
        <p:spPr>
          <a:xfrm>
            <a:off x="5690081"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237164-AB0E-6943-BAC3-17776E8A5AB7}"/>
              </a:ext>
            </a:extLst>
          </p:cNvPr>
          <p:cNvSpPr/>
          <p:nvPr/>
        </p:nvSpPr>
        <p:spPr>
          <a:xfrm>
            <a:off x="6126356"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0B88154-6FF4-324C-9546-1505FC73D2D9}"/>
              </a:ext>
            </a:extLst>
          </p:cNvPr>
          <p:cNvSpPr txBox="1"/>
          <p:nvPr/>
        </p:nvSpPr>
        <p:spPr>
          <a:xfrm>
            <a:off x="8262402" y="585216"/>
            <a:ext cx="2718018" cy="295465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Hi!  My name is Mark Down and I am here to save earth from non-reproducible reporting.</a:t>
            </a:r>
            <a:endParaRPr lang="en-US" dirty="0">
              <a:solidFill>
                <a:schemeClr val="bg1"/>
              </a:solidFill>
            </a:endParaRPr>
          </a:p>
        </p:txBody>
      </p:sp>
      <p:sp>
        <p:nvSpPr>
          <p:cNvPr id="3" name="Slide Number Placeholder 2">
            <a:extLst>
              <a:ext uri="{FF2B5EF4-FFF2-40B4-BE49-F238E27FC236}">
                <a16:creationId xmlns:a16="http://schemas.microsoft.com/office/drawing/2014/main" id="{3024CE5B-48F4-0141-96AB-3A7721BA8F1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38</a:t>
            </a:fld>
            <a:endParaRPr lang="en-US">
              <a:solidFill>
                <a:prstClr val="black">
                  <a:lumMod val="95000"/>
                  <a:lumOff val="5000"/>
                </a:prstClr>
              </a:solidFill>
            </a:endParaRPr>
          </a:p>
        </p:txBody>
      </p:sp>
    </p:spTree>
    <p:extLst>
      <p:ext uri="{BB962C8B-B14F-4D97-AF65-F5344CB8AC3E}">
        <p14:creationId xmlns:p14="http://schemas.microsoft.com/office/powerpoint/2010/main" val="2625087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Lesson Objectives</a:t>
            </a:r>
          </a:p>
          <a:p>
            <a:pPr marL="514350" indent="-514350">
              <a:buAutoNum type="arabicPeriod"/>
            </a:pPr>
            <a:r>
              <a:rPr lang="en-US" sz="3200" dirty="0"/>
              <a:t>Log in and tour RStudio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Load data into R and interact with a </a:t>
            </a:r>
            <a:r>
              <a:rPr lang="en-US" sz="3200" dirty="0" err="1"/>
              <a:t>dataframe</a:t>
            </a:r>
            <a:endParaRPr lang="en-US" sz="3200" dirty="0"/>
          </a:p>
        </p:txBody>
      </p:sp>
      <p:sp>
        <p:nvSpPr>
          <p:cNvPr id="3" name="Slide Number Placeholder 2">
            <a:extLst>
              <a:ext uri="{FF2B5EF4-FFF2-40B4-BE49-F238E27FC236}">
                <a16:creationId xmlns:a16="http://schemas.microsoft.com/office/drawing/2014/main" id="{904A0E5C-915B-3D47-8EFC-825F2ECC4FA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39</a:t>
            </a:fld>
            <a:endParaRPr lang="en-US">
              <a:solidFill>
                <a:prstClr val="black">
                  <a:lumMod val="95000"/>
                  <a:lumOff val="5000"/>
                </a:prstClr>
              </a:solidFill>
            </a:endParaRPr>
          </a:p>
        </p:txBody>
      </p:sp>
    </p:spTree>
    <p:extLst>
      <p:ext uri="{BB962C8B-B14F-4D97-AF65-F5344CB8AC3E}">
        <p14:creationId xmlns:p14="http://schemas.microsoft.com/office/powerpoint/2010/main" val="3613295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Getting Oriented to R</a:t>
            </a:r>
            <a:br>
              <a:rPr lang="en-US" dirty="0"/>
            </a:br>
            <a:endParaRPr lang="en-US" sz="3600" dirty="0"/>
          </a:p>
        </p:txBody>
      </p:sp>
    </p:spTree>
    <p:extLst>
      <p:ext uri="{BB962C8B-B14F-4D97-AF65-F5344CB8AC3E}">
        <p14:creationId xmlns:p14="http://schemas.microsoft.com/office/powerpoint/2010/main" val="3199939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7503187" cy="4023360"/>
          </a:xfrm>
          <a:prstGeom prst="rect">
            <a:avLst/>
          </a:prstGeom>
        </p:spPr>
        <p:txBody>
          <a:bodyPr>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statistical programming language.  </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 you can load, analyze, and visualize data.</a:t>
            </a:r>
          </a:p>
          <a:p>
            <a:pPr>
              <a:buFont typeface="Arial" panose="020B0604020202020204" pitchFamily="34" charset="0"/>
              <a:buChar char="•"/>
            </a:pPr>
            <a:endParaRPr lang="en-US" sz="3200" dirty="0"/>
          </a:p>
          <a:p>
            <a:pPr>
              <a:buFont typeface="Arial" panose="020B0604020202020204" pitchFamily="34" charset="0"/>
              <a:buChar char="•"/>
            </a:pPr>
            <a:r>
              <a:rPr lang="en-US" sz="3200" dirty="0"/>
              <a:t>R also provides an environment in which we can conduct reproducible data analysis.</a:t>
            </a:r>
          </a:p>
          <a:p>
            <a:pPr lvl="1">
              <a:buFont typeface="Arial" panose="020B0604020202020204" pitchFamily="34" charset="0"/>
              <a:buChar char="•"/>
            </a:pPr>
            <a:endParaRPr lang="en-US" sz="2800" dirty="0"/>
          </a:p>
          <a:p>
            <a:pPr lvl="1">
              <a:buFont typeface="Arial" panose="020B0604020202020204" pitchFamily="34" charset="0"/>
              <a:buChar char="•"/>
            </a:pPr>
            <a:r>
              <a:rPr lang="en-US" sz="2800" dirty="0"/>
              <a:t>Documented</a:t>
            </a:r>
          </a:p>
          <a:p>
            <a:pPr lvl="1">
              <a:buFont typeface="Arial" panose="020B0604020202020204" pitchFamily="34" charset="0"/>
              <a:buChar char="•"/>
            </a:pPr>
            <a:r>
              <a:rPr lang="en-US" sz="2800" dirty="0"/>
              <a:t>Revisable</a:t>
            </a:r>
          </a:p>
          <a:p>
            <a:pPr lvl="1">
              <a:buFont typeface="Arial" panose="020B0604020202020204" pitchFamily="34" charset="0"/>
              <a:buChar char="•"/>
            </a:pPr>
            <a:r>
              <a:rPr lang="en-US" sz="2800" dirty="0"/>
              <a:t>Shareable</a:t>
            </a:r>
          </a:p>
        </p:txBody>
      </p:sp>
      <p:pic>
        <p:nvPicPr>
          <p:cNvPr id="7" name="Picture 6">
            <a:extLst>
              <a:ext uri="{FF2B5EF4-FFF2-40B4-BE49-F238E27FC236}">
                <a16:creationId xmlns:a16="http://schemas.microsoft.com/office/drawing/2014/main" id="{714E9F60-A3E9-E94C-ACF3-8BBFBB1DE259}"/>
              </a:ext>
            </a:extLst>
          </p:cNvPr>
          <p:cNvPicPr>
            <a:picLocks noChangeAspect="1"/>
          </p:cNvPicPr>
          <p:nvPr/>
        </p:nvPicPr>
        <p:blipFill>
          <a:blip r:embed="rId3"/>
          <a:stretch>
            <a:fillRect/>
          </a:stretch>
        </p:blipFill>
        <p:spPr>
          <a:xfrm>
            <a:off x="8275067" y="3565544"/>
            <a:ext cx="3135790" cy="2743816"/>
          </a:xfrm>
          <a:prstGeom prst="rect">
            <a:avLst/>
          </a:prstGeom>
        </p:spPr>
      </p:pic>
      <p:sp>
        <p:nvSpPr>
          <p:cNvPr id="3" name="Slide Number Placeholder 2">
            <a:extLst>
              <a:ext uri="{FF2B5EF4-FFF2-40B4-BE49-F238E27FC236}">
                <a16:creationId xmlns:a16="http://schemas.microsoft.com/office/drawing/2014/main" id="{1E2603F9-237E-484F-81F6-FFC1ECF7456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Tree>
    <p:extLst>
      <p:ext uri="{BB962C8B-B14F-4D97-AF65-F5344CB8AC3E}">
        <p14:creationId xmlns:p14="http://schemas.microsoft.com/office/powerpoint/2010/main" val="1462958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The Portal to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is an integrated development environment (IDE)</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RStudio we can interact with the R programming language to:</a:t>
            </a:r>
          </a:p>
          <a:p>
            <a:pPr>
              <a:buFont typeface="Arial" panose="020B0604020202020204" pitchFamily="34" charset="0"/>
              <a:buChar char="•"/>
            </a:pPr>
            <a:endParaRPr lang="en-US" sz="3200" dirty="0"/>
          </a:p>
          <a:p>
            <a:pPr lvl="1">
              <a:buFont typeface="Arial" panose="020B0604020202020204" pitchFamily="34" charset="0"/>
              <a:buChar char="•"/>
            </a:pPr>
            <a:r>
              <a:rPr lang="en-US" sz="2800" dirty="0"/>
              <a:t>Write and execute code interactively</a:t>
            </a:r>
          </a:p>
          <a:p>
            <a:pPr lvl="1">
              <a:buFont typeface="Arial" panose="020B0604020202020204" pitchFamily="34" charset="0"/>
              <a:buChar char="•"/>
            </a:pPr>
            <a:r>
              <a:rPr lang="en-US" sz="2800" dirty="0"/>
              <a:t>View data</a:t>
            </a:r>
          </a:p>
          <a:p>
            <a:pPr lvl="1">
              <a:buFont typeface="Arial" panose="020B0604020202020204" pitchFamily="34" charset="0"/>
              <a:buChar char="•"/>
            </a:pPr>
            <a:r>
              <a:rPr lang="en-US" sz="2800" dirty="0"/>
              <a:t>Debug and fix errors</a:t>
            </a:r>
          </a:p>
          <a:p>
            <a:pPr lvl="1">
              <a:buFont typeface="Arial" panose="020B0604020202020204" pitchFamily="34" charset="0"/>
              <a:buChar char="•"/>
            </a:pPr>
            <a:r>
              <a:rPr lang="en-US" sz="2800" dirty="0"/>
              <a:t>Author our code</a:t>
            </a:r>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6F164E8A-F54B-504C-A5BD-023ADE32CA30}"/>
              </a:ext>
            </a:extLst>
          </p:cNvPr>
          <p:cNvPicPr>
            <a:picLocks noChangeAspect="1"/>
          </p:cNvPicPr>
          <p:nvPr/>
        </p:nvPicPr>
        <p:blipFill>
          <a:blip r:embed="rId3"/>
          <a:stretch>
            <a:fillRect/>
          </a:stretch>
        </p:blipFill>
        <p:spPr>
          <a:xfrm>
            <a:off x="9288948" y="3909060"/>
            <a:ext cx="2324983" cy="2601468"/>
          </a:xfrm>
          <a:prstGeom prst="rect">
            <a:avLst/>
          </a:prstGeom>
        </p:spPr>
      </p:pic>
      <p:sp>
        <p:nvSpPr>
          <p:cNvPr id="3" name="Slide Number Placeholder 2">
            <a:extLst>
              <a:ext uri="{FF2B5EF4-FFF2-40B4-BE49-F238E27FC236}">
                <a16:creationId xmlns:a16="http://schemas.microsoft.com/office/drawing/2014/main" id="{44003163-1CBB-314C-97EA-F35021856B2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3082633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B4F740FA-AB09-E14F-8F1B-1017962973F8}"/>
              </a:ext>
            </a:extLst>
          </p:cNvPr>
          <p:cNvSpPr/>
          <p:nvPr/>
        </p:nvSpPr>
        <p:spPr>
          <a:xfrm rot="21034642" flipH="1">
            <a:off x="7395642" y="2834639"/>
            <a:ext cx="2077818" cy="1098121"/>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loud 2">
            <a:extLst>
              <a:ext uri="{FF2B5EF4-FFF2-40B4-BE49-F238E27FC236}">
                <a16:creationId xmlns:a16="http://schemas.microsoft.com/office/drawing/2014/main" id="{51E1FE6F-60BE-D14A-8070-8A176633930D}"/>
              </a:ext>
            </a:extLst>
          </p:cNvPr>
          <p:cNvSpPr/>
          <p:nvPr/>
        </p:nvSpPr>
        <p:spPr>
          <a:xfrm>
            <a:off x="8639503" y="1335024"/>
            <a:ext cx="3042745" cy="1608082"/>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RStudio:  In the Cloud… In Your Home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Cloud: An online hosted version of RStudio that we will use for these course sessions</a:t>
            </a:r>
          </a:p>
          <a:p>
            <a:pPr>
              <a:buFont typeface="Arial" panose="020B0604020202020204" pitchFamily="34" charset="0"/>
              <a:buChar char="•"/>
            </a:pPr>
            <a:endParaRPr lang="en-US" sz="3200" dirty="0"/>
          </a:p>
          <a:p>
            <a:pPr>
              <a:buFont typeface="Arial" panose="020B0604020202020204" pitchFamily="34" charset="0"/>
              <a:buChar char="•"/>
            </a:pPr>
            <a:r>
              <a:rPr lang="en-US" sz="3200" dirty="0"/>
              <a:t>RStudio Desktop:  A locally installed version of RStudio that you will use when you get home to continue your learning</a:t>
            </a:r>
            <a:endParaRPr lang="en-US" sz="2800" dirty="0"/>
          </a:p>
        </p:txBody>
      </p:sp>
      <p:sp>
        <p:nvSpPr>
          <p:cNvPr id="7" name="TextBox 6">
            <a:extLst>
              <a:ext uri="{FF2B5EF4-FFF2-40B4-BE49-F238E27FC236}">
                <a16:creationId xmlns:a16="http://schemas.microsoft.com/office/drawing/2014/main" id="{EE9715E2-9D05-4D2A-B5C9-E7F2AB480748}"/>
              </a:ext>
            </a:extLst>
          </p:cNvPr>
          <p:cNvSpPr txBox="1"/>
          <p:nvPr/>
        </p:nvSpPr>
        <p:spPr>
          <a:xfrm>
            <a:off x="415757" y="5431162"/>
            <a:ext cx="11165413" cy="1077218"/>
          </a:xfrm>
          <a:prstGeom prst="rect">
            <a:avLst/>
          </a:prstGeom>
          <a:noFill/>
        </p:spPr>
        <p:txBody>
          <a:bodyPr wrap="square" rtlCol="0">
            <a:spAutoFit/>
          </a:bodyPr>
          <a:lstStyle/>
          <a:p>
            <a:pPr algn="ctr"/>
            <a:r>
              <a:rPr lang="en-US" sz="3200" b="1" dirty="0"/>
              <a:t>Note: Use </a:t>
            </a:r>
            <a:r>
              <a:rPr lang="en-US" sz="3200" b="1" dirty="0" err="1"/>
              <a:t>Rstudio</a:t>
            </a:r>
            <a:r>
              <a:rPr lang="en-US" sz="3200" b="1" dirty="0"/>
              <a:t> Cloud only for this course. Do not upload protected health information to the cloud!</a:t>
            </a:r>
          </a:p>
        </p:txBody>
      </p:sp>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3597607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dirty="0">
                <a:hlinkClick r:id="rId3"/>
              </a:rPr>
              <a:t>https://</a:t>
            </a:r>
            <a:r>
              <a:rPr lang="en-US" dirty="0" err="1">
                <a:hlinkClick r:id="rId3"/>
              </a:rPr>
              <a:t>bit.ly</a:t>
            </a:r>
            <a:r>
              <a:rPr lang="en-US" dirty="0">
                <a:hlinkClick r:id="rId3"/>
              </a:rPr>
              <a:t>/</a:t>
            </a:r>
            <a:r>
              <a:rPr lang="en-US" dirty="0" err="1">
                <a:hlinkClick r:id="rId3"/>
              </a:rPr>
              <a:t>api</a:t>
            </a:r>
            <a:r>
              <a:rPr lang="en-US" dirty="0">
                <a:hlinkClick r:id="rId3"/>
              </a:rPr>
              <a:t>-r-cloud</a:t>
            </a:r>
            <a:endParaRPr lang="en-US" dirty="0"/>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
        <p:nvSpPr>
          <p:cNvPr id="2" name="Slide Number Placeholder 1">
            <a:extLst>
              <a:ext uri="{FF2B5EF4-FFF2-40B4-BE49-F238E27FC236}">
                <a16:creationId xmlns:a16="http://schemas.microsoft.com/office/drawing/2014/main" id="{9C851AA4-6801-B44C-8548-948EF824255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1553485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A4A84B-5F91-6B4A-AD86-B5E348437590}"/>
              </a:ext>
            </a:extLst>
          </p:cNvPr>
          <p:cNvPicPr>
            <a:picLocks noChangeAspect="1"/>
          </p:cNvPicPr>
          <p:nvPr/>
        </p:nvPicPr>
        <p:blipFill>
          <a:blip r:embed="rId3"/>
          <a:stretch>
            <a:fillRect/>
          </a:stretch>
        </p:blipFill>
        <p:spPr>
          <a:xfrm>
            <a:off x="0" y="56474"/>
            <a:ext cx="12192000" cy="6745052"/>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flipH="1">
            <a:off x="8891752" y="4598048"/>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571027E-01EB-7544-81D7-DDB2EF1238F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Tree>
    <p:extLst>
      <p:ext uri="{BB962C8B-B14F-4D97-AF65-F5344CB8AC3E}">
        <p14:creationId xmlns:p14="http://schemas.microsoft.com/office/powerpoint/2010/main" val="5966053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30777</TotalTime>
  <Words>3349</Words>
  <Application>Microsoft Macintosh PowerPoint</Application>
  <PresentationFormat>Widescreen</PresentationFormat>
  <Paragraphs>503</Paragraphs>
  <Slides>39</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Monaco</vt:lpstr>
      <vt:lpstr>Tw Cen MT</vt:lpstr>
      <vt:lpstr>Tw Cen MT Condensed</vt:lpstr>
      <vt:lpstr>Wingdings</vt:lpstr>
      <vt:lpstr>Wingdings 3</vt:lpstr>
      <vt:lpstr>Integral</vt:lpstr>
      <vt:lpstr>Introduction to R and R Studio</vt:lpstr>
      <vt:lpstr>PowerPoint Presentation</vt:lpstr>
      <vt:lpstr>PowerPoint Presentation</vt:lpstr>
      <vt:lpstr>Getting Oriented to R </vt:lpstr>
      <vt:lpstr>What is R?</vt:lpstr>
      <vt:lpstr>RStudio:  The Portal to R</vt:lpstr>
      <vt:lpstr>RStudio:  In the Cloud… In Your Home</vt:lpstr>
      <vt:lpstr>Your Turn </vt:lpstr>
      <vt:lpstr>PowerPoint Presentation</vt:lpstr>
      <vt:lpstr>PowerPoint Presentation</vt:lpstr>
      <vt:lpstr>PowerPoint Presentation</vt:lpstr>
      <vt:lpstr>Overview of the RStudio Environment </vt:lpstr>
      <vt:lpstr>The Basics of Coding </vt:lpstr>
      <vt:lpstr>The Basics of Coding:  Calculation</vt:lpstr>
      <vt:lpstr>Your Turn 1 </vt:lpstr>
      <vt:lpstr>What did you get?</vt:lpstr>
      <vt:lpstr>The Basics of Coding:  Functions</vt:lpstr>
      <vt:lpstr>When you need more help</vt:lpstr>
      <vt:lpstr>Putting Functions to Work</vt:lpstr>
      <vt:lpstr>The Basics of Coding:  Objects</vt:lpstr>
      <vt:lpstr>Checking the Contents of an Object</vt:lpstr>
      <vt:lpstr>Checking the contents of an object</vt:lpstr>
      <vt:lpstr>Bending objects to your will</vt:lpstr>
      <vt:lpstr>Your Turn 2 </vt:lpstr>
      <vt:lpstr>The Basics of Coding:  Packages</vt:lpstr>
      <vt:lpstr>Installing and Loading Packages</vt:lpstr>
      <vt:lpstr>Importing Data and Working with Dataframes (aka Useful Data) </vt:lpstr>
      <vt:lpstr>Dataframes:  Beyond the Vector</vt:lpstr>
      <vt:lpstr>PowerPoint Presentation</vt:lpstr>
      <vt:lpstr>Loading Data to Create a Dataframe</vt:lpstr>
      <vt:lpstr>Your Turn 3 </vt:lpstr>
      <vt:lpstr>read_csv()</vt:lpstr>
      <vt:lpstr>What’s in a name?</vt:lpstr>
      <vt:lpstr>Viewing the Contents of a Dataframe</vt:lpstr>
      <vt:lpstr>Viewing the Contents of a Dataframe</vt:lpstr>
      <vt:lpstr>Working with Dataframes at the Console</vt:lpstr>
      <vt:lpstr>Your Turn 4 </vt:lpstr>
      <vt:lpstr>A Hero is Born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Joseph Rudolf</cp:lastModifiedBy>
  <cp:revision>458</cp:revision>
  <cp:lastPrinted>2019-08-01T12:41:37Z</cp:lastPrinted>
  <dcterms:created xsi:type="dcterms:W3CDTF">2018-02-12T18:18:21Z</dcterms:created>
  <dcterms:modified xsi:type="dcterms:W3CDTF">2020-07-14T00:42:22Z</dcterms:modified>
</cp:coreProperties>
</file>